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4" r:id="rId3"/>
    <p:sldId id="275" r:id="rId4"/>
    <p:sldId id="276" r:id="rId5"/>
    <p:sldId id="269" r:id="rId6"/>
    <p:sldId id="257" r:id="rId7"/>
    <p:sldId id="277" r:id="rId8"/>
    <p:sldId id="260" r:id="rId9"/>
    <p:sldId id="262" r:id="rId10"/>
    <p:sldId id="263" r:id="rId11"/>
    <p:sldId id="278" r:id="rId12"/>
    <p:sldId id="270" r:id="rId13"/>
    <p:sldId id="272" r:id="rId14"/>
    <p:sldId id="273" r:id="rId15"/>
    <p:sldId id="265" r:id="rId16"/>
    <p:sldId id="266"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8" autoAdjust="0"/>
    <p:restoredTop sz="94660"/>
  </p:normalViewPr>
  <p:slideViewPr>
    <p:cSldViewPr snapToGrid="0">
      <p:cViewPr varScale="1">
        <p:scale>
          <a:sx n="88" d="100"/>
          <a:sy n="88" d="100"/>
        </p:scale>
        <p:origin x="81" y="1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08D864-5715-4187-9033-A8961954078F}" type="doc">
      <dgm:prSet loTypeId="urn:microsoft.com/office/officeart/2005/8/layout/process2" loCatId="process" qsTypeId="urn:microsoft.com/office/officeart/2005/8/quickstyle/simple1" qsCatId="simple" csTypeId="urn:microsoft.com/office/officeart/2005/8/colors/accent1_2" csCatId="accent1" phldr="1"/>
      <dgm:spPr/>
    </dgm:pt>
    <dgm:pt modelId="{6E4BA9A9-2372-4842-9E70-B9C8590B83E6}">
      <dgm:prSet phldrT="[Text]" custT="1"/>
      <dgm:spPr/>
      <dgm:t>
        <a:bodyPr/>
        <a:lstStyle/>
        <a:p>
          <a:r>
            <a:rPr lang="en-IN" sz="1800" dirty="0"/>
            <a:t>Data Preprocessing</a:t>
          </a:r>
        </a:p>
      </dgm:t>
    </dgm:pt>
    <dgm:pt modelId="{CEC364D4-4B8E-410F-ADD0-D7574EDC5539}" type="parTrans" cxnId="{045B3B76-9021-4522-93DF-EF82DDB08ADA}">
      <dgm:prSet/>
      <dgm:spPr/>
      <dgm:t>
        <a:bodyPr/>
        <a:lstStyle/>
        <a:p>
          <a:endParaRPr lang="en-IN" sz="1800"/>
        </a:p>
      </dgm:t>
    </dgm:pt>
    <dgm:pt modelId="{18467085-B09E-4B88-873D-160AB5290994}" type="sibTrans" cxnId="{045B3B76-9021-4522-93DF-EF82DDB08ADA}">
      <dgm:prSet custT="1"/>
      <dgm:spPr/>
      <dgm:t>
        <a:bodyPr/>
        <a:lstStyle/>
        <a:p>
          <a:endParaRPr lang="en-IN" sz="1800"/>
        </a:p>
      </dgm:t>
    </dgm:pt>
    <dgm:pt modelId="{A1863657-CD0F-40B6-903F-8ECD2F7FBAF8}">
      <dgm:prSet phldrT="[Text]" custT="1"/>
      <dgm:spPr/>
      <dgm:t>
        <a:bodyPr/>
        <a:lstStyle/>
        <a:p>
          <a:r>
            <a:rPr lang="en-IN" sz="1800" dirty="0"/>
            <a:t>Evaluate Model</a:t>
          </a:r>
        </a:p>
      </dgm:t>
    </dgm:pt>
    <dgm:pt modelId="{AEC7ADAE-43D6-4096-A86D-D16079030F31}" type="parTrans" cxnId="{AA8D4595-57DC-4CAC-A650-164F8958AA4B}">
      <dgm:prSet/>
      <dgm:spPr/>
      <dgm:t>
        <a:bodyPr/>
        <a:lstStyle/>
        <a:p>
          <a:endParaRPr lang="en-IN" sz="1800"/>
        </a:p>
      </dgm:t>
    </dgm:pt>
    <dgm:pt modelId="{B9BEF3F1-C158-4785-801C-455BE78DCF51}" type="sibTrans" cxnId="{AA8D4595-57DC-4CAC-A650-164F8958AA4B}">
      <dgm:prSet custT="1"/>
      <dgm:spPr/>
      <dgm:t>
        <a:bodyPr/>
        <a:lstStyle/>
        <a:p>
          <a:endParaRPr lang="en-IN" sz="1800"/>
        </a:p>
      </dgm:t>
    </dgm:pt>
    <dgm:pt modelId="{29331228-63CD-4F16-9358-16DB4DF34CF6}">
      <dgm:prSet phldrT="[Text]" custT="1"/>
      <dgm:spPr/>
      <dgm:t>
        <a:bodyPr/>
        <a:lstStyle/>
        <a:p>
          <a:r>
            <a:rPr lang="en-IN" sz="1800" dirty="0"/>
            <a:t>Refine and Retrain</a:t>
          </a:r>
        </a:p>
      </dgm:t>
    </dgm:pt>
    <dgm:pt modelId="{7AA494D6-DB11-4C6F-BF3B-D60D884F921E}" type="parTrans" cxnId="{471131FA-0A49-41CB-95E0-A9ABD84FE185}">
      <dgm:prSet/>
      <dgm:spPr/>
      <dgm:t>
        <a:bodyPr/>
        <a:lstStyle/>
        <a:p>
          <a:endParaRPr lang="en-IN" sz="1800"/>
        </a:p>
      </dgm:t>
    </dgm:pt>
    <dgm:pt modelId="{AD9E6CB0-9855-4C9B-8E69-984BB06D4559}" type="sibTrans" cxnId="{471131FA-0A49-41CB-95E0-A9ABD84FE185}">
      <dgm:prSet/>
      <dgm:spPr/>
      <dgm:t>
        <a:bodyPr/>
        <a:lstStyle/>
        <a:p>
          <a:endParaRPr lang="en-IN" sz="1800"/>
        </a:p>
      </dgm:t>
    </dgm:pt>
    <dgm:pt modelId="{91EFACD3-1270-4FD2-86CC-B3773A378962}">
      <dgm:prSet phldrT="[Text]" custT="1"/>
      <dgm:spPr/>
      <dgm:t>
        <a:bodyPr/>
        <a:lstStyle/>
        <a:p>
          <a:r>
            <a:rPr lang="en-IN" sz="1800" dirty="0"/>
            <a:t>Define Model Architecture</a:t>
          </a:r>
        </a:p>
      </dgm:t>
    </dgm:pt>
    <dgm:pt modelId="{60350CCD-880A-4609-AD35-36665F2793AC}" type="parTrans" cxnId="{03B7067A-37CA-4D63-8BA8-6C515D7922D3}">
      <dgm:prSet/>
      <dgm:spPr/>
      <dgm:t>
        <a:bodyPr/>
        <a:lstStyle/>
        <a:p>
          <a:endParaRPr lang="en-IN"/>
        </a:p>
      </dgm:t>
    </dgm:pt>
    <dgm:pt modelId="{B1E98251-15DD-49DF-8751-C06E96901EC7}" type="sibTrans" cxnId="{03B7067A-37CA-4D63-8BA8-6C515D7922D3}">
      <dgm:prSet/>
      <dgm:spPr/>
      <dgm:t>
        <a:bodyPr/>
        <a:lstStyle/>
        <a:p>
          <a:endParaRPr lang="en-IN"/>
        </a:p>
      </dgm:t>
    </dgm:pt>
    <dgm:pt modelId="{6129EA94-774A-4DBD-BEAD-5032C22ABF57}">
      <dgm:prSet phldrT="[Text]" custT="1"/>
      <dgm:spPr/>
      <dgm:t>
        <a:bodyPr/>
        <a:lstStyle/>
        <a:p>
          <a:r>
            <a:rPr lang="en-IN" sz="1800" dirty="0"/>
            <a:t>Define Training Strategy</a:t>
          </a:r>
        </a:p>
      </dgm:t>
    </dgm:pt>
    <dgm:pt modelId="{FC82B0F2-A1E9-4085-8A47-197551278EDA}" type="parTrans" cxnId="{4D88A5FF-1511-4A55-9A61-C5830032320D}">
      <dgm:prSet/>
      <dgm:spPr/>
      <dgm:t>
        <a:bodyPr/>
        <a:lstStyle/>
        <a:p>
          <a:endParaRPr lang="en-IN"/>
        </a:p>
      </dgm:t>
    </dgm:pt>
    <dgm:pt modelId="{EF63DFF1-5520-468B-94F8-4427BEC298FA}" type="sibTrans" cxnId="{4D88A5FF-1511-4A55-9A61-C5830032320D}">
      <dgm:prSet/>
      <dgm:spPr/>
      <dgm:t>
        <a:bodyPr/>
        <a:lstStyle/>
        <a:p>
          <a:endParaRPr lang="en-IN"/>
        </a:p>
      </dgm:t>
    </dgm:pt>
    <dgm:pt modelId="{C1ABB9FC-2AEB-432E-A690-F517AFD41ED5}">
      <dgm:prSet phldrT="[Text]" custT="1"/>
      <dgm:spPr/>
      <dgm:t>
        <a:bodyPr/>
        <a:lstStyle/>
        <a:p>
          <a:r>
            <a:rPr lang="en-IN" sz="1800" dirty="0"/>
            <a:t>Set Hyperparameters</a:t>
          </a:r>
        </a:p>
      </dgm:t>
    </dgm:pt>
    <dgm:pt modelId="{55A81409-A452-4A37-A174-9666FB8E15E7}" type="parTrans" cxnId="{2414E6D6-D0F9-46DD-843C-1928556AB240}">
      <dgm:prSet/>
      <dgm:spPr/>
      <dgm:t>
        <a:bodyPr/>
        <a:lstStyle/>
        <a:p>
          <a:endParaRPr lang="en-IN"/>
        </a:p>
      </dgm:t>
    </dgm:pt>
    <dgm:pt modelId="{7F81D8F9-B1B5-4D2D-A2EB-0868928961A4}" type="sibTrans" cxnId="{2414E6D6-D0F9-46DD-843C-1928556AB240}">
      <dgm:prSet/>
      <dgm:spPr/>
      <dgm:t>
        <a:bodyPr/>
        <a:lstStyle/>
        <a:p>
          <a:endParaRPr lang="en-IN"/>
        </a:p>
      </dgm:t>
    </dgm:pt>
    <dgm:pt modelId="{46A8D30F-3DC1-4DC7-999B-23F9CD6D4093}" type="pres">
      <dgm:prSet presAssocID="{5808D864-5715-4187-9033-A8961954078F}" presName="linearFlow" presStyleCnt="0">
        <dgm:presLayoutVars>
          <dgm:resizeHandles val="exact"/>
        </dgm:presLayoutVars>
      </dgm:prSet>
      <dgm:spPr/>
    </dgm:pt>
    <dgm:pt modelId="{A5A9FF05-9E62-4D36-963A-E94B3C65AC98}" type="pres">
      <dgm:prSet presAssocID="{6E4BA9A9-2372-4842-9E70-B9C8590B83E6}" presName="node" presStyleLbl="node1" presStyleIdx="0" presStyleCnt="6">
        <dgm:presLayoutVars>
          <dgm:bulletEnabled val="1"/>
        </dgm:presLayoutVars>
      </dgm:prSet>
      <dgm:spPr/>
    </dgm:pt>
    <dgm:pt modelId="{CAFE07BF-83CE-45D2-842C-8A08190EA23A}" type="pres">
      <dgm:prSet presAssocID="{18467085-B09E-4B88-873D-160AB5290994}" presName="sibTrans" presStyleLbl="sibTrans2D1" presStyleIdx="0" presStyleCnt="5"/>
      <dgm:spPr/>
    </dgm:pt>
    <dgm:pt modelId="{848A4D56-7D6D-4BCC-8795-FDD9D377A4CC}" type="pres">
      <dgm:prSet presAssocID="{18467085-B09E-4B88-873D-160AB5290994}" presName="connectorText" presStyleLbl="sibTrans2D1" presStyleIdx="0" presStyleCnt="5"/>
      <dgm:spPr/>
    </dgm:pt>
    <dgm:pt modelId="{401D6AB0-CF40-4102-AE01-6F3D687C5F1C}" type="pres">
      <dgm:prSet presAssocID="{91EFACD3-1270-4FD2-86CC-B3773A378962}" presName="node" presStyleLbl="node1" presStyleIdx="1" presStyleCnt="6">
        <dgm:presLayoutVars>
          <dgm:bulletEnabled val="1"/>
        </dgm:presLayoutVars>
      </dgm:prSet>
      <dgm:spPr/>
    </dgm:pt>
    <dgm:pt modelId="{A635FDB5-08D7-465D-8BD3-4ED5E935E69A}" type="pres">
      <dgm:prSet presAssocID="{B1E98251-15DD-49DF-8751-C06E96901EC7}" presName="sibTrans" presStyleLbl="sibTrans2D1" presStyleIdx="1" presStyleCnt="5"/>
      <dgm:spPr/>
    </dgm:pt>
    <dgm:pt modelId="{DB7A70CE-3D63-4DE9-A60B-ACF4A0792135}" type="pres">
      <dgm:prSet presAssocID="{B1E98251-15DD-49DF-8751-C06E96901EC7}" presName="connectorText" presStyleLbl="sibTrans2D1" presStyleIdx="1" presStyleCnt="5"/>
      <dgm:spPr/>
    </dgm:pt>
    <dgm:pt modelId="{E1590862-DEB4-4415-8654-BE69DE13AE22}" type="pres">
      <dgm:prSet presAssocID="{6129EA94-774A-4DBD-BEAD-5032C22ABF57}" presName="node" presStyleLbl="node1" presStyleIdx="2" presStyleCnt="6">
        <dgm:presLayoutVars>
          <dgm:bulletEnabled val="1"/>
        </dgm:presLayoutVars>
      </dgm:prSet>
      <dgm:spPr/>
    </dgm:pt>
    <dgm:pt modelId="{2B76D80C-CA52-4681-B704-FA5DEDE85353}" type="pres">
      <dgm:prSet presAssocID="{EF63DFF1-5520-468B-94F8-4427BEC298FA}" presName="sibTrans" presStyleLbl="sibTrans2D1" presStyleIdx="2" presStyleCnt="5"/>
      <dgm:spPr/>
    </dgm:pt>
    <dgm:pt modelId="{171FACD8-105D-4586-885B-20D62CF2CFF6}" type="pres">
      <dgm:prSet presAssocID="{EF63DFF1-5520-468B-94F8-4427BEC298FA}" presName="connectorText" presStyleLbl="sibTrans2D1" presStyleIdx="2" presStyleCnt="5"/>
      <dgm:spPr/>
    </dgm:pt>
    <dgm:pt modelId="{CE0F4B50-35F8-45F0-8171-E548A02D0735}" type="pres">
      <dgm:prSet presAssocID="{C1ABB9FC-2AEB-432E-A690-F517AFD41ED5}" presName="node" presStyleLbl="node1" presStyleIdx="3" presStyleCnt="6">
        <dgm:presLayoutVars>
          <dgm:bulletEnabled val="1"/>
        </dgm:presLayoutVars>
      </dgm:prSet>
      <dgm:spPr/>
    </dgm:pt>
    <dgm:pt modelId="{B3CF2D8F-EFDA-488A-B5C7-1E0EF484248D}" type="pres">
      <dgm:prSet presAssocID="{7F81D8F9-B1B5-4D2D-A2EB-0868928961A4}" presName="sibTrans" presStyleLbl="sibTrans2D1" presStyleIdx="3" presStyleCnt="5"/>
      <dgm:spPr/>
    </dgm:pt>
    <dgm:pt modelId="{DC557097-8624-4C04-81DD-50610D54EB5B}" type="pres">
      <dgm:prSet presAssocID="{7F81D8F9-B1B5-4D2D-A2EB-0868928961A4}" presName="connectorText" presStyleLbl="sibTrans2D1" presStyleIdx="3" presStyleCnt="5"/>
      <dgm:spPr/>
    </dgm:pt>
    <dgm:pt modelId="{D2F9A961-6D66-4DE9-AE33-5A046A8D4218}" type="pres">
      <dgm:prSet presAssocID="{A1863657-CD0F-40B6-903F-8ECD2F7FBAF8}" presName="node" presStyleLbl="node1" presStyleIdx="4" presStyleCnt="6">
        <dgm:presLayoutVars>
          <dgm:bulletEnabled val="1"/>
        </dgm:presLayoutVars>
      </dgm:prSet>
      <dgm:spPr/>
    </dgm:pt>
    <dgm:pt modelId="{AFAF79C4-1C2E-4B15-8AF7-0A165E1481C6}" type="pres">
      <dgm:prSet presAssocID="{B9BEF3F1-C158-4785-801C-455BE78DCF51}" presName="sibTrans" presStyleLbl="sibTrans2D1" presStyleIdx="4" presStyleCnt="5"/>
      <dgm:spPr/>
    </dgm:pt>
    <dgm:pt modelId="{5D40087A-3B8F-4488-A645-D4245B5EB0FC}" type="pres">
      <dgm:prSet presAssocID="{B9BEF3F1-C158-4785-801C-455BE78DCF51}" presName="connectorText" presStyleLbl="sibTrans2D1" presStyleIdx="4" presStyleCnt="5"/>
      <dgm:spPr/>
    </dgm:pt>
    <dgm:pt modelId="{DE6E8C55-13E2-430B-A691-F321C50D6248}" type="pres">
      <dgm:prSet presAssocID="{29331228-63CD-4F16-9358-16DB4DF34CF6}" presName="node" presStyleLbl="node1" presStyleIdx="5" presStyleCnt="6">
        <dgm:presLayoutVars>
          <dgm:bulletEnabled val="1"/>
        </dgm:presLayoutVars>
      </dgm:prSet>
      <dgm:spPr/>
    </dgm:pt>
  </dgm:ptLst>
  <dgm:cxnLst>
    <dgm:cxn modelId="{3A106D01-726D-40B2-9284-7832C057674F}" type="presOf" srcId="{B1E98251-15DD-49DF-8751-C06E96901EC7}" destId="{A635FDB5-08D7-465D-8BD3-4ED5E935E69A}" srcOrd="0" destOrd="0" presId="urn:microsoft.com/office/officeart/2005/8/layout/process2"/>
    <dgm:cxn modelId="{05C26306-7571-407C-9666-9140823C8428}" type="presOf" srcId="{B9BEF3F1-C158-4785-801C-455BE78DCF51}" destId="{AFAF79C4-1C2E-4B15-8AF7-0A165E1481C6}" srcOrd="0" destOrd="0" presId="urn:microsoft.com/office/officeart/2005/8/layout/process2"/>
    <dgm:cxn modelId="{C399360C-5264-4674-B375-953D3007203C}" type="presOf" srcId="{6129EA94-774A-4DBD-BEAD-5032C22ABF57}" destId="{E1590862-DEB4-4415-8654-BE69DE13AE22}" srcOrd="0" destOrd="0" presId="urn:microsoft.com/office/officeart/2005/8/layout/process2"/>
    <dgm:cxn modelId="{42E51A16-327F-4DC3-ADA8-005BE5D7CDF7}" type="presOf" srcId="{EF63DFF1-5520-468B-94F8-4427BEC298FA}" destId="{171FACD8-105D-4586-885B-20D62CF2CFF6}" srcOrd="1" destOrd="0" presId="urn:microsoft.com/office/officeart/2005/8/layout/process2"/>
    <dgm:cxn modelId="{CD1DAB2D-DE09-4FD0-8012-C40A1B44A41A}" type="presOf" srcId="{18467085-B09E-4B88-873D-160AB5290994}" destId="{CAFE07BF-83CE-45D2-842C-8A08190EA23A}" srcOrd="0" destOrd="0" presId="urn:microsoft.com/office/officeart/2005/8/layout/process2"/>
    <dgm:cxn modelId="{A74ACF3D-1207-484F-918B-10D9739951D5}" type="presOf" srcId="{B1E98251-15DD-49DF-8751-C06E96901EC7}" destId="{DB7A70CE-3D63-4DE9-A60B-ACF4A0792135}" srcOrd="1" destOrd="0" presId="urn:microsoft.com/office/officeart/2005/8/layout/process2"/>
    <dgm:cxn modelId="{19D8C241-984A-4D30-BCAE-24ACA03B88D0}" type="presOf" srcId="{B9BEF3F1-C158-4785-801C-455BE78DCF51}" destId="{5D40087A-3B8F-4488-A645-D4245B5EB0FC}" srcOrd="1" destOrd="0" presId="urn:microsoft.com/office/officeart/2005/8/layout/process2"/>
    <dgm:cxn modelId="{2548B34F-1E34-4FE4-9F04-859726922107}" type="presOf" srcId="{6E4BA9A9-2372-4842-9E70-B9C8590B83E6}" destId="{A5A9FF05-9E62-4D36-963A-E94B3C65AC98}" srcOrd="0" destOrd="0" presId="urn:microsoft.com/office/officeart/2005/8/layout/process2"/>
    <dgm:cxn modelId="{045B3B76-9021-4522-93DF-EF82DDB08ADA}" srcId="{5808D864-5715-4187-9033-A8961954078F}" destId="{6E4BA9A9-2372-4842-9E70-B9C8590B83E6}" srcOrd="0" destOrd="0" parTransId="{CEC364D4-4B8E-410F-ADD0-D7574EDC5539}" sibTransId="{18467085-B09E-4B88-873D-160AB5290994}"/>
    <dgm:cxn modelId="{03B7067A-37CA-4D63-8BA8-6C515D7922D3}" srcId="{5808D864-5715-4187-9033-A8961954078F}" destId="{91EFACD3-1270-4FD2-86CC-B3773A378962}" srcOrd="1" destOrd="0" parTransId="{60350CCD-880A-4609-AD35-36665F2793AC}" sibTransId="{B1E98251-15DD-49DF-8751-C06E96901EC7}"/>
    <dgm:cxn modelId="{AB04877C-4544-4341-AF73-A5D085DA5F34}" type="presOf" srcId="{5808D864-5715-4187-9033-A8961954078F}" destId="{46A8D30F-3DC1-4DC7-999B-23F9CD6D4093}" srcOrd="0" destOrd="0" presId="urn:microsoft.com/office/officeart/2005/8/layout/process2"/>
    <dgm:cxn modelId="{393EC585-6657-408C-8A1F-A291E43FDDDE}" type="presOf" srcId="{18467085-B09E-4B88-873D-160AB5290994}" destId="{848A4D56-7D6D-4BCC-8795-FDD9D377A4CC}" srcOrd="1" destOrd="0" presId="urn:microsoft.com/office/officeart/2005/8/layout/process2"/>
    <dgm:cxn modelId="{5670A18E-0298-4C2C-990C-A9717D776B3D}" type="presOf" srcId="{7F81D8F9-B1B5-4D2D-A2EB-0868928961A4}" destId="{DC557097-8624-4C04-81DD-50610D54EB5B}" srcOrd="1" destOrd="0" presId="urn:microsoft.com/office/officeart/2005/8/layout/process2"/>
    <dgm:cxn modelId="{214E1493-0E1A-4FAA-B41D-40C4251A0A86}" type="presOf" srcId="{A1863657-CD0F-40B6-903F-8ECD2F7FBAF8}" destId="{D2F9A961-6D66-4DE9-AE33-5A046A8D4218}" srcOrd="0" destOrd="0" presId="urn:microsoft.com/office/officeart/2005/8/layout/process2"/>
    <dgm:cxn modelId="{AA8D4595-57DC-4CAC-A650-164F8958AA4B}" srcId="{5808D864-5715-4187-9033-A8961954078F}" destId="{A1863657-CD0F-40B6-903F-8ECD2F7FBAF8}" srcOrd="4" destOrd="0" parTransId="{AEC7ADAE-43D6-4096-A86D-D16079030F31}" sibTransId="{B9BEF3F1-C158-4785-801C-455BE78DCF51}"/>
    <dgm:cxn modelId="{394F11B0-BF66-4F9E-8935-03159DA5A9EB}" type="presOf" srcId="{EF63DFF1-5520-468B-94F8-4427BEC298FA}" destId="{2B76D80C-CA52-4681-B704-FA5DEDE85353}" srcOrd="0" destOrd="0" presId="urn:microsoft.com/office/officeart/2005/8/layout/process2"/>
    <dgm:cxn modelId="{A1F4B0BD-4D0A-4911-82B7-1B91BF11C3D0}" type="presOf" srcId="{7F81D8F9-B1B5-4D2D-A2EB-0868928961A4}" destId="{B3CF2D8F-EFDA-488A-B5C7-1E0EF484248D}" srcOrd="0" destOrd="0" presId="urn:microsoft.com/office/officeart/2005/8/layout/process2"/>
    <dgm:cxn modelId="{2414E6D6-D0F9-46DD-843C-1928556AB240}" srcId="{5808D864-5715-4187-9033-A8961954078F}" destId="{C1ABB9FC-2AEB-432E-A690-F517AFD41ED5}" srcOrd="3" destOrd="0" parTransId="{55A81409-A452-4A37-A174-9666FB8E15E7}" sibTransId="{7F81D8F9-B1B5-4D2D-A2EB-0868928961A4}"/>
    <dgm:cxn modelId="{12144AEA-1702-4500-9744-A346B10457DE}" type="presOf" srcId="{91EFACD3-1270-4FD2-86CC-B3773A378962}" destId="{401D6AB0-CF40-4102-AE01-6F3D687C5F1C}" srcOrd="0" destOrd="0" presId="urn:microsoft.com/office/officeart/2005/8/layout/process2"/>
    <dgm:cxn modelId="{1133EFF1-9E12-4408-AC52-A08C886EDA29}" type="presOf" srcId="{C1ABB9FC-2AEB-432E-A690-F517AFD41ED5}" destId="{CE0F4B50-35F8-45F0-8171-E548A02D0735}" srcOrd="0" destOrd="0" presId="urn:microsoft.com/office/officeart/2005/8/layout/process2"/>
    <dgm:cxn modelId="{471131FA-0A49-41CB-95E0-A9ABD84FE185}" srcId="{5808D864-5715-4187-9033-A8961954078F}" destId="{29331228-63CD-4F16-9358-16DB4DF34CF6}" srcOrd="5" destOrd="0" parTransId="{7AA494D6-DB11-4C6F-BF3B-D60D884F921E}" sibTransId="{AD9E6CB0-9855-4C9B-8E69-984BB06D4559}"/>
    <dgm:cxn modelId="{8CFD24FE-2EFB-4534-879C-55CB721F9384}" type="presOf" srcId="{29331228-63CD-4F16-9358-16DB4DF34CF6}" destId="{DE6E8C55-13E2-430B-A691-F321C50D6248}" srcOrd="0" destOrd="0" presId="urn:microsoft.com/office/officeart/2005/8/layout/process2"/>
    <dgm:cxn modelId="{4D88A5FF-1511-4A55-9A61-C5830032320D}" srcId="{5808D864-5715-4187-9033-A8961954078F}" destId="{6129EA94-774A-4DBD-BEAD-5032C22ABF57}" srcOrd="2" destOrd="0" parTransId="{FC82B0F2-A1E9-4085-8A47-197551278EDA}" sibTransId="{EF63DFF1-5520-468B-94F8-4427BEC298FA}"/>
    <dgm:cxn modelId="{86BE07D0-B7A9-4AAC-8FF2-DB8F5F397558}" type="presParOf" srcId="{46A8D30F-3DC1-4DC7-999B-23F9CD6D4093}" destId="{A5A9FF05-9E62-4D36-963A-E94B3C65AC98}" srcOrd="0" destOrd="0" presId="urn:microsoft.com/office/officeart/2005/8/layout/process2"/>
    <dgm:cxn modelId="{00C4419B-21D1-4C32-8022-A65569B8F385}" type="presParOf" srcId="{46A8D30F-3DC1-4DC7-999B-23F9CD6D4093}" destId="{CAFE07BF-83CE-45D2-842C-8A08190EA23A}" srcOrd="1" destOrd="0" presId="urn:microsoft.com/office/officeart/2005/8/layout/process2"/>
    <dgm:cxn modelId="{D4A66B1B-5F0B-43DF-B2D1-78408736E0B8}" type="presParOf" srcId="{CAFE07BF-83CE-45D2-842C-8A08190EA23A}" destId="{848A4D56-7D6D-4BCC-8795-FDD9D377A4CC}" srcOrd="0" destOrd="0" presId="urn:microsoft.com/office/officeart/2005/8/layout/process2"/>
    <dgm:cxn modelId="{3FA6E3D7-F62C-4773-8526-0D74A055A99C}" type="presParOf" srcId="{46A8D30F-3DC1-4DC7-999B-23F9CD6D4093}" destId="{401D6AB0-CF40-4102-AE01-6F3D687C5F1C}" srcOrd="2" destOrd="0" presId="urn:microsoft.com/office/officeart/2005/8/layout/process2"/>
    <dgm:cxn modelId="{3A34433D-23F6-45D0-8075-071B9979A575}" type="presParOf" srcId="{46A8D30F-3DC1-4DC7-999B-23F9CD6D4093}" destId="{A635FDB5-08D7-465D-8BD3-4ED5E935E69A}" srcOrd="3" destOrd="0" presId="urn:microsoft.com/office/officeart/2005/8/layout/process2"/>
    <dgm:cxn modelId="{9F5C5417-35CD-4FAE-875C-C24744DCDA1F}" type="presParOf" srcId="{A635FDB5-08D7-465D-8BD3-4ED5E935E69A}" destId="{DB7A70CE-3D63-4DE9-A60B-ACF4A0792135}" srcOrd="0" destOrd="0" presId="urn:microsoft.com/office/officeart/2005/8/layout/process2"/>
    <dgm:cxn modelId="{D76402A6-9E99-4A94-8A6D-AB3A8EE0E3BC}" type="presParOf" srcId="{46A8D30F-3DC1-4DC7-999B-23F9CD6D4093}" destId="{E1590862-DEB4-4415-8654-BE69DE13AE22}" srcOrd="4" destOrd="0" presId="urn:microsoft.com/office/officeart/2005/8/layout/process2"/>
    <dgm:cxn modelId="{1E672DF3-EDF1-4420-AFF9-97C2B1344DAB}" type="presParOf" srcId="{46A8D30F-3DC1-4DC7-999B-23F9CD6D4093}" destId="{2B76D80C-CA52-4681-B704-FA5DEDE85353}" srcOrd="5" destOrd="0" presId="urn:microsoft.com/office/officeart/2005/8/layout/process2"/>
    <dgm:cxn modelId="{1EC40ABF-71EB-4281-ABEC-954151F85B09}" type="presParOf" srcId="{2B76D80C-CA52-4681-B704-FA5DEDE85353}" destId="{171FACD8-105D-4586-885B-20D62CF2CFF6}" srcOrd="0" destOrd="0" presId="urn:microsoft.com/office/officeart/2005/8/layout/process2"/>
    <dgm:cxn modelId="{71C8002C-E473-4980-A7CA-DA78D0090B1A}" type="presParOf" srcId="{46A8D30F-3DC1-4DC7-999B-23F9CD6D4093}" destId="{CE0F4B50-35F8-45F0-8171-E548A02D0735}" srcOrd="6" destOrd="0" presId="urn:microsoft.com/office/officeart/2005/8/layout/process2"/>
    <dgm:cxn modelId="{EE61DDC7-2218-4347-A963-A8067E4F87F3}" type="presParOf" srcId="{46A8D30F-3DC1-4DC7-999B-23F9CD6D4093}" destId="{B3CF2D8F-EFDA-488A-B5C7-1E0EF484248D}" srcOrd="7" destOrd="0" presId="urn:microsoft.com/office/officeart/2005/8/layout/process2"/>
    <dgm:cxn modelId="{6B039D98-E6A8-45F3-8B95-3AB555A7F153}" type="presParOf" srcId="{B3CF2D8F-EFDA-488A-B5C7-1E0EF484248D}" destId="{DC557097-8624-4C04-81DD-50610D54EB5B}" srcOrd="0" destOrd="0" presId="urn:microsoft.com/office/officeart/2005/8/layout/process2"/>
    <dgm:cxn modelId="{FA1E6CFD-D19F-4618-A1C2-9EDF33B36F93}" type="presParOf" srcId="{46A8D30F-3DC1-4DC7-999B-23F9CD6D4093}" destId="{D2F9A961-6D66-4DE9-AE33-5A046A8D4218}" srcOrd="8" destOrd="0" presId="urn:microsoft.com/office/officeart/2005/8/layout/process2"/>
    <dgm:cxn modelId="{3694146A-8D4D-49CF-AB18-CCF0BE66493E}" type="presParOf" srcId="{46A8D30F-3DC1-4DC7-999B-23F9CD6D4093}" destId="{AFAF79C4-1C2E-4B15-8AF7-0A165E1481C6}" srcOrd="9" destOrd="0" presId="urn:microsoft.com/office/officeart/2005/8/layout/process2"/>
    <dgm:cxn modelId="{1AEA2BBB-B0B8-446D-A543-6FDC4DED8F11}" type="presParOf" srcId="{AFAF79C4-1C2E-4B15-8AF7-0A165E1481C6}" destId="{5D40087A-3B8F-4488-A645-D4245B5EB0FC}" srcOrd="0" destOrd="0" presId="urn:microsoft.com/office/officeart/2005/8/layout/process2"/>
    <dgm:cxn modelId="{56EF9350-7D2E-447E-AE48-F2EF024504CA}" type="presParOf" srcId="{46A8D30F-3DC1-4DC7-999B-23F9CD6D4093}" destId="{DE6E8C55-13E2-430B-A691-F321C50D624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9FF05-9E62-4D36-963A-E94B3C65AC98}">
      <dsp:nvSpPr>
        <dsp:cNvPr id="0" name=""/>
        <dsp:cNvSpPr/>
      </dsp:nvSpPr>
      <dsp:spPr>
        <a:xfrm>
          <a:off x="146953" y="4793"/>
          <a:ext cx="2545449" cy="6363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Data Preprocessing</a:t>
          </a:r>
        </a:p>
      </dsp:txBody>
      <dsp:txXfrm>
        <a:off x="165591" y="23431"/>
        <a:ext cx="2508173" cy="599086"/>
      </dsp:txXfrm>
    </dsp:sp>
    <dsp:sp modelId="{CAFE07BF-83CE-45D2-842C-8A08190EA23A}">
      <dsp:nvSpPr>
        <dsp:cNvPr id="0" name=""/>
        <dsp:cNvSpPr/>
      </dsp:nvSpPr>
      <dsp:spPr>
        <a:xfrm rot="5400000">
          <a:off x="1300360" y="657064"/>
          <a:ext cx="238635" cy="286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1333769" y="680928"/>
        <a:ext cx="171817" cy="167045"/>
      </dsp:txXfrm>
    </dsp:sp>
    <dsp:sp modelId="{401D6AB0-CF40-4102-AE01-6F3D687C5F1C}">
      <dsp:nvSpPr>
        <dsp:cNvPr id="0" name=""/>
        <dsp:cNvSpPr/>
      </dsp:nvSpPr>
      <dsp:spPr>
        <a:xfrm>
          <a:off x="146953" y="959337"/>
          <a:ext cx="2545449" cy="6363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Define Model Architecture</a:t>
          </a:r>
        </a:p>
      </dsp:txBody>
      <dsp:txXfrm>
        <a:off x="165591" y="977975"/>
        <a:ext cx="2508173" cy="599086"/>
      </dsp:txXfrm>
    </dsp:sp>
    <dsp:sp modelId="{A635FDB5-08D7-465D-8BD3-4ED5E935E69A}">
      <dsp:nvSpPr>
        <dsp:cNvPr id="0" name=""/>
        <dsp:cNvSpPr/>
      </dsp:nvSpPr>
      <dsp:spPr>
        <a:xfrm rot="5400000">
          <a:off x="1300360" y="1611608"/>
          <a:ext cx="238635" cy="286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1333769" y="1635472"/>
        <a:ext cx="171817" cy="167045"/>
      </dsp:txXfrm>
    </dsp:sp>
    <dsp:sp modelId="{E1590862-DEB4-4415-8654-BE69DE13AE22}">
      <dsp:nvSpPr>
        <dsp:cNvPr id="0" name=""/>
        <dsp:cNvSpPr/>
      </dsp:nvSpPr>
      <dsp:spPr>
        <a:xfrm>
          <a:off x="146953" y="1913880"/>
          <a:ext cx="2545449" cy="6363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Define Training Strategy</a:t>
          </a:r>
        </a:p>
      </dsp:txBody>
      <dsp:txXfrm>
        <a:off x="165591" y="1932518"/>
        <a:ext cx="2508173" cy="599086"/>
      </dsp:txXfrm>
    </dsp:sp>
    <dsp:sp modelId="{2B76D80C-CA52-4681-B704-FA5DEDE85353}">
      <dsp:nvSpPr>
        <dsp:cNvPr id="0" name=""/>
        <dsp:cNvSpPr/>
      </dsp:nvSpPr>
      <dsp:spPr>
        <a:xfrm rot="5400000">
          <a:off x="1300360" y="2566151"/>
          <a:ext cx="238635" cy="286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1333769" y="2590015"/>
        <a:ext cx="171817" cy="167045"/>
      </dsp:txXfrm>
    </dsp:sp>
    <dsp:sp modelId="{CE0F4B50-35F8-45F0-8171-E548A02D0735}">
      <dsp:nvSpPr>
        <dsp:cNvPr id="0" name=""/>
        <dsp:cNvSpPr/>
      </dsp:nvSpPr>
      <dsp:spPr>
        <a:xfrm>
          <a:off x="146953" y="2868424"/>
          <a:ext cx="2545449" cy="6363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Set Hyperparameters</a:t>
          </a:r>
        </a:p>
      </dsp:txBody>
      <dsp:txXfrm>
        <a:off x="165591" y="2887062"/>
        <a:ext cx="2508173" cy="599086"/>
      </dsp:txXfrm>
    </dsp:sp>
    <dsp:sp modelId="{B3CF2D8F-EFDA-488A-B5C7-1E0EF484248D}">
      <dsp:nvSpPr>
        <dsp:cNvPr id="0" name=""/>
        <dsp:cNvSpPr/>
      </dsp:nvSpPr>
      <dsp:spPr>
        <a:xfrm rot="5400000">
          <a:off x="1300360" y="3520695"/>
          <a:ext cx="238635" cy="286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1333769" y="3544559"/>
        <a:ext cx="171817" cy="167045"/>
      </dsp:txXfrm>
    </dsp:sp>
    <dsp:sp modelId="{D2F9A961-6D66-4DE9-AE33-5A046A8D4218}">
      <dsp:nvSpPr>
        <dsp:cNvPr id="0" name=""/>
        <dsp:cNvSpPr/>
      </dsp:nvSpPr>
      <dsp:spPr>
        <a:xfrm>
          <a:off x="146953" y="3822967"/>
          <a:ext cx="2545449" cy="6363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Evaluate Model</a:t>
          </a:r>
        </a:p>
      </dsp:txBody>
      <dsp:txXfrm>
        <a:off x="165591" y="3841605"/>
        <a:ext cx="2508173" cy="599086"/>
      </dsp:txXfrm>
    </dsp:sp>
    <dsp:sp modelId="{AFAF79C4-1C2E-4B15-8AF7-0A165E1481C6}">
      <dsp:nvSpPr>
        <dsp:cNvPr id="0" name=""/>
        <dsp:cNvSpPr/>
      </dsp:nvSpPr>
      <dsp:spPr>
        <a:xfrm rot="5400000">
          <a:off x="1300360" y="4475239"/>
          <a:ext cx="238635" cy="286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1333769" y="4499103"/>
        <a:ext cx="171817" cy="167045"/>
      </dsp:txXfrm>
    </dsp:sp>
    <dsp:sp modelId="{DE6E8C55-13E2-430B-A691-F321C50D6248}">
      <dsp:nvSpPr>
        <dsp:cNvPr id="0" name=""/>
        <dsp:cNvSpPr/>
      </dsp:nvSpPr>
      <dsp:spPr>
        <a:xfrm>
          <a:off x="146953" y="4777511"/>
          <a:ext cx="2545449" cy="6363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Refine and Retrain</a:t>
          </a:r>
        </a:p>
      </dsp:txBody>
      <dsp:txXfrm>
        <a:off x="165591" y="4796149"/>
        <a:ext cx="2508173" cy="5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594B-3A1B-A07B-17A1-E327C6602D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B74E56-6800-2E1B-80DB-891C6FB2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E3ED2B-54E5-6499-F41F-8285FFD2FFC8}"/>
              </a:ext>
            </a:extLst>
          </p:cNvPr>
          <p:cNvSpPr>
            <a:spLocks noGrp="1"/>
          </p:cNvSpPr>
          <p:nvPr>
            <p:ph type="dt" sz="half" idx="10"/>
          </p:nvPr>
        </p:nvSpPr>
        <p:spPr/>
        <p:txBody>
          <a:bodyPr/>
          <a:lstStyle/>
          <a:p>
            <a:fld id="{BEA5BA5E-F8EC-4DF7-B73E-6D68DCC63C0F}" type="datetimeFigureOut">
              <a:rPr lang="en-IN" smtClean="0"/>
              <a:t>17-04-2024</a:t>
            </a:fld>
            <a:endParaRPr lang="en-IN"/>
          </a:p>
        </p:txBody>
      </p:sp>
      <p:sp>
        <p:nvSpPr>
          <p:cNvPr id="5" name="Footer Placeholder 4">
            <a:extLst>
              <a:ext uri="{FF2B5EF4-FFF2-40B4-BE49-F238E27FC236}">
                <a16:creationId xmlns:a16="http://schemas.microsoft.com/office/drawing/2014/main" id="{9B841FC0-BF5A-C7EC-69ED-50B6887073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C9842E-45C0-6869-3176-947C1CD0734D}"/>
              </a:ext>
            </a:extLst>
          </p:cNvPr>
          <p:cNvSpPr>
            <a:spLocks noGrp="1"/>
          </p:cNvSpPr>
          <p:nvPr>
            <p:ph type="sldNum" sz="quarter" idx="12"/>
          </p:nvPr>
        </p:nvSpPr>
        <p:spPr/>
        <p:txBody>
          <a:bodyPr/>
          <a:lstStyle/>
          <a:p>
            <a:fld id="{398DB824-9C53-4258-888C-FAFDA093D25F}" type="slidenum">
              <a:rPr lang="en-IN" smtClean="0"/>
              <a:t>‹#›</a:t>
            </a:fld>
            <a:endParaRPr lang="en-IN"/>
          </a:p>
        </p:txBody>
      </p:sp>
    </p:spTree>
    <p:extLst>
      <p:ext uri="{BB962C8B-B14F-4D97-AF65-F5344CB8AC3E}">
        <p14:creationId xmlns:p14="http://schemas.microsoft.com/office/powerpoint/2010/main" val="335835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BA74-3EE7-E632-5C87-C0A381C296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78230A-62CD-1B04-AD34-C3379DEDB6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AB38B7-D70C-50A4-8032-243CB0858915}"/>
              </a:ext>
            </a:extLst>
          </p:cNvPr>
          <p:cNvSpPr>
            <a:spLocks noGrp="1"/>
          </p:cNvSpPr>
          <p:nvPr>
            <p:ph type="dt" sz="half" idx="10"/>
          </p:nvPr>
        </p:nvSpPr>
        <p:spPr/>
        <p:txBody>
          <a:bodyPr/>
          <a:lstStyle/>
          <a:p>
            <a:fld id="{BEA5BA5E-F8EC-4DF7-B73E-6D68DCC63C0F}" type="datetimeFigureOut">
              <a:rPr lang="en-IN" smtClean="0"/>
              <a:t>17-04-2024</a:t>
            </a:fld>
            <a:endParaRPr lang="en-IN"/>
          </a:p>
        </p:txBody>
      </p:sp>
      <p:sp>
        <p:nvSpPr>
          <p:cNvPr id="5" name="Footer Placeholder 4">
            <a:extLst>
              <a:ext uri="{FF2B5EF4-FFF2-40B4-BE49-F238E27FC236}">
                <a16:creationId xmlns:a16="http://schemas.microsoft.com/office/drawing/2014/main" id="{377A3CC4-74A5-858B-AF8F-C3A0FA159C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0F6B6D-32DA-D804-1C71-205994EC85F3}"/>
              </a:ext>
            </a:extLst>
          </p:cNvPr>
          <p:cNvSpPr>
            <a:spLocks noGrp="1"/>
          </p:cNvSpPr>
          <p:nvPr>
            <p:ph type="sldNum" sz="quarter" idx="12"/>
          </p:nvPr>
        </p:nvSpPr>
        <p:spPr/>
        <p:txBody>
          <a:bodyPr/>
          <a:lstStyle/>
          <a:p>
            <a:fld id="{398DB824-9C53-4258-888C-FAFDA093D25F}" type="slidenum">
              <a:rPr lang="en-IN" smtClean="0"/>
              <a:t>‹#›</a:t>
            </a:fld>
            <a:endParaRPr lang="en-IN"/>
          </a:p>
        </p:txBody>
      </p:sp>
    </p:spTree>
    <p:extLst>
      <p:ext uri="{BB962C8B-B14F-4D97-AF65-F5344CB8AC3E}">
        <p14:creationId xmlns:p14="http://schemas.microsoft.com/office/powerpoint/2010/main" val="391901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C597C-D4BE-0003-3228-E3E7217221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ED9E61-2D81-A842-0567-EC49B33782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5FFA58-02C3-502B-2E19-E21D27BC7E77}"/>
              </a:ext>
            </a:extLst>
          </p:cNvPr>
          <p:cNvSpPr>
            <a:spLocks noGrp="1"/>
          </p:cNvSpPr>
          <p:nvPr>
            <p:ph type="dt" sz="half" idx="10"/>
          </p:nvPr>
        </p:nvSpPr>
        <p:spPr/>
        <p:txBody>
          <a:bodyPr/>
          <a:lstStyle/>
          <a:p>
            <a:fld id="{BEA5BA5E-F8EC-4DF7-B73E-6D68DCC63C0F}" type="datetimeFigureOut">
              <a:rPr lang="en-IN" smtClean="0"/>
              <a:t>17-04-2024</a:t>
            </a:fld>
            <a:endParaRPr lang="en-IN"/>
          </a:p>
        </p:txBody>
      </p:sp>
      <p:sp>
        <p:nvSpPr>
          <p:cNvPr id="5" name="Footer Placeholder 4">
            <a:extLst>
              <a:ext uri="{FF2B5EF4-FFF2-40B4-BE49-F238E27FC236}">
                <a16:creationId xmlns:a16="http://schemas.microsoft.com/office/drawing/2014/main" id="{F1602116-114B-70BC-B2D5-16DFF26506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4BE136-4BA1-E52C-5871-7D1B2348773E}"/>
              </a:ext>
            </a:extLst>
          </p:cNvPr>
          <p:cNvSpPr>
            <a:spLocks noGrp="1"/>
          </p:cNvSpPr>
          <p:nvPr>
            <p:ph type="sldNum" sz="quarter" idx="12"/>
          </p:nvPr>
        </p:nvSpPr>
        <p:spPr/>
        <p:txBody>
          <a:bodyPr/>
          <a:lstStyle/>
          <a:p>
            <a:fld id="{398DB824-9C53-4258-888C-FAFDA093D25F}" type="slidenum">
              <a:rPr lang="en-IN" smtClean="0"/>
              <a:t>‹#›</a:t>
            </a:fld>
            <a:endParaRPr lang="en-IN"/>
          </a:p>
        </p:txBody>
      </p:sp>
    </p:spTree>
    <p:extLst>
      <p:ext uri="{BB962C8B-B14F-4D97-AF65-F5344CB8AC3E}">
        <p14:creationId xmlns:p14="http://schemas.microsoft.com/office/powerpoint/2010/main" val="178046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90216-D3D7-F59D-45B9-A9BC6344A0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BA3A13-A34E-7C72-18E9-29A12A540E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1AD5AD-A140-28D6-F0EE-EB7A864D6200}"/>
              </a:ext>
            </a:extLst>
          </p:cNvPr>
          <p:cNvSpPr>
            <a:spLocks noGrp="1"/>
          </p:cNvSpPr>
          <p:nvPr>
            <p:ph type="dt" sz="half" idx="10"/>
          </p:nvPr>
        </p:nvSpPr>
        <p:spPr/>
        <p:txBody>
          <a:bodyPr/>
          <a:lstStyle/>
          <a:p>
            <a:fld id="{BEA5BA5E-F8EC-4DF7-B73E-6D68DCC63C0F}" type="datetimeFigureOut">
              <a:rPr lang="en-IN" smtClean="0"/>
              <a:t>17-04-2024</a:t>
            </a:fld>
            <a:endParaRPr lang="en-IN"/>
          </a:p>
        </p:txBody>
      </p:sp>
      <p:sp>
        <p:nvSpPr>
          <p:cNvPr id="5" name="Footer Placeholder 4">
            <a:extLst>
              <a:ext uri="{FF2B5EF4-FFF2-40B4-BE49-F238E27FC236}">
                <a16:creationId xmlns:a16="http://schemas.microsoft.com/office/drawing/2014/main" id="{819A1A53-E50F-AC62-A17A-1B15BF0EA2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B63B6D-9601-7E73-C05A-F57C52352DC1}"/>
              </a:ext>
            </a:extLst>
          </p:cNvPr>
          <p:cNvSpPr>
            <a:spLocks noGrp="1"/>
          </p:cNvSpPr>
          <p:nvPr>
            <p:ph type="sldNum" sz="quarter" idx="12"/>
          </p:nvPr>
        </p:nvSpPr>
        <p:spPr/>
        <p:txBody>
          <a:bodyPr/>
          <a:lstStyle/>
          <a:p>
            <a:fld id="{398DB824-9C53-4258-888C-FAFDA093D25F}" type="slidenum">
              <a:rPr lang="en-IN" smtClean="0"/>
              <a:t>‹#›</a:t>
            </a:fld>
            <a:endParaRPr lang="en-IN"/>
          </a:p>
        </p:txBody>
      </p:sp>
    </p:spTree>
    <p:extLst>
      <p:ext uri="{BB962C8B-B14F-4D97-AF65-F5344CB8AC3E}">
        <p14:creationId xmlns:p14="http://schemas.microsoft.com/office/powerpoint/2010/main" val="195369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B19-E8D6-413F-A920-FC59FF865E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2FFEE52-43DF-150F-8B6F-FD7B51C14F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CE1B17-577C-3B81-1009-E566F4F78610}"/>
              </a:ext>
            </a:extLst>
          </p:cNvPr>
          <p:cNvSpPr>
            <a:spLocks noGrp="1"/>
          </p:cNvSpPr>
          <p:nvPr>
            <p:ph type="dt" sz="half" idx="10"/>
          </p:nvPr>
        </p:nvSpPr>
        <p:spPr/>
        <p:txBody>
          <a:bodyPr/>
          <a:lstStyle/>
          <a:p>
            <a:fld id="{BEA5BA5E-F8EC-4DF7-B73E-6D68DCC63C0F}" type="datetimeFigureOut">
              <a:rPr lang="en-IN" smtClean="0"/>
              <a:t>17-04-2024</a:t>
            </a:fld>
            <a:endParaRPr lang="en-IN"/>
          </a:p>
        </p:txBody>
      </p:sp>
      <p:sp>
        <p:nvSpPr>
          <p:cNvPr id="5" name="Footer Placeholder 4">
            <a:extLst>
              <a:ext uri="{FF2B5EF4-FFF2-40B4-BE49-F238E27FC236}">
                <a16:creationId xmlns:a16="http://schemas.microsoft.com/office/drawing/2014/main" id="{CA77EE71-892F-8C22-DCB1-A3B0BE8739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2EDED6-5511-6350-B237-7BDB01883674}"/>
              </a:ext>
            </a:extLst>
          </p:cNvPr>
          <p:cNvSpPr>
            <a:spLocks noGrp="1"/>
          </p:cNvSpPr>
          <p:nvPr>
            <p:ph type="sldNum" sz="quarter" idx="12"/>
          </p:nvPr>
        </p:nvSpPr>
        <p:spPr/>
        <p:txBody>
          <a:bodyPr/>
          <a:lstStyle/>
          <a:p>
            <a:fld id="{398DB824-9C53-4258-888C-FAFDA093D25F}" type="slidenum">
              <a:rPr lang="en-IN" smtClean="0"/>
              <a:t>‹#›</a:t>
            </a:fld>
            <a:endParaRPr lang="en-IN"/>
          </a:p>
        </p:txBody>
      </p:sp>
    </p:spTree>
    <p:extLst>
      <p:ext uri="{BB962C8B-B14F-4D97-AF65-F5344CB8AC3E}">
        <p14:creationId xmlns:p14="http://schemas.microsoft.com/office/powerpoint/2010/main" val="1943748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E4B7-17CC-E03E-A6E8-C5D9131DF5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A84C35-CD75-66C3-8BE7-E6E7732C61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424DC7E-603F-1A05-B220-13DCE00A28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5C072A7-C29A-F75E-930A-7ED55ABBDC0C}"/>
              </a:ext>
            </a:extLst>
          </p:cNvPr>
          <p:cNvSpPr>
            <a:spLocks noGrp="1"/>
          </p:cNvSpPr>
          <p:nvPr>
            <p:ph type="dt" sz="half" idx="10"/>
          </p:nvPr>
        </p:nvSpPr>
        <p:spPr/>
        <p:txBody>
          <a:bodyPr/>
          <a:lstStyle/>
          <a:p>
            <a:fld id="{BEA5BA5E-F8EC-4DF7-B73E-6D68DCC63C0F}" type="datetimeFigureOut">
              <a:rPr lang="en-IN" smtClean="0"/>
              <a:t>17-04-2024</a:t>
            </a:fld>
            <a:endParaRPr lang="en-IN"/>
          </a:p>
        </p:txBody>
      </p:sp>
      <p:sp>
        <p:nvSpPr>
          <p:cNvPr id="6" name="Footer Placeholder 5">
            <a:extLst>
              <a:ext uri="{FF2B5EF4-FFF2-40B4-BE49-F238E27FC236}">
                <a16:creationId xmlns:a16="http://schemas.microsoft.com/office/drawing/2014/main" id="{572FD555-0F06-3E85-334D-A923B3938D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059CB7-D7E4-FAC2-EB7C-A0464FD06733}"/>
              </a:ext>
            </a:extLst>
          </p:cNvPr>
          <p:cNvSpPr>
            <a:spLocks noGrp="1"/>
          </p:cNvSpPr>
          <p:nvPr>
            <p:ph type="sldNum" sz="quarter" idx="12"/>
          </p:nvPr>
        </p:nvSpPr>
        <p:spPr/>
        <p:txBody>
          <a:bodyPr/>
          <a:lstStyle/>
          <a:p>
            <a:fld id="{398DB824-9C53-4258-888C-FAFDA093D25F}" type="slidenum">
              <a:rPr lang="en-IN" smtClean="0"/>
              <a:t>‹#›</a:t>
            </a:fld>
            <a:endParaRPr lang="en-IN"/>
          </a:p>
        </p:txBody>
      </p:sp>
    </p:spTree>
    <p:extLst>
      <p:ext uri="{BB962C8B-B14F-4D97-AF65-F5344CB8AC3E}">
        <p14:creationId xmlns:p14="http://schemas.microsoft.com/office/powerpoint/2010/main" val="163771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2B74-816E-655C-CC9B-B9BA55270C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F80236-0676-8C98-1287-ADE296F5B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6E29BB-3B34-BBC1-9234-63A3AF33EB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13414BB-6BFE-91CA-2344-324AED1656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5274DA-DF57-7B91-54EA-1C50C9848B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C1ACCB-8233-D143-29EE-2F250DA82F7A}"/>
              </a:ext>
            </a:extLst>
          </p:cNvPr>
          <p:cNvSpPr>
            <a:spLocks noGrp="1"/>
          </p:cNvSpPr>
          <p:nvPr>
            <p:ph type="dt" sz="half" idx="10"/>
          </p:nvPr>
        </p:nvSpPr>
        <p:spPr/>
        <p:txBody>
          <a:bodyPr/>
          <a:lstStyle/>
          <a:p>
            <a:fld id="{BEA5BA5E-F8EC-4DF7-B73E-6D68DCC63C0F}" type="datetimeFigureOut">
              <a:rPr lang="en-IN" smtClean="0"/>
              <a:t>17-04-2024</a:t>
            </a:fld>
            <a:endParaRPr lang="en-IN"/>
          </a:p>
        </p:txBody>
      </p:sp>
      <p:sp>
        <p:nvSpPr>
          <p:cNvPr id="8" name="Footer Placeholder 7">
            <a:extLst>
              <a:ext uri="{FF2B5EF4-FFF2-40B4-BE49-F238E27FC236}">
                <a16:creationId xmlns:a16="http://schemas.microsoft.com/office/drawing/2014/main" id="{1E48CA3C-219C-33C8-3A23-3D868E7E73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D8580D-197D-9972-5A32-5E778D1F7A4B}"/>
              </a:ext>
            </a:extLst>
          </p:cNvPr>
          <p:cNvSpPr>
            <a:spLocks noGrp="1"/>
          </p:cNvSpPr>
          <p:nvPr>
            <p:ph type="sldNum" sz="quarter" idx="12"/>
          </p:nvPr>
        </p:nvSpPr>
        <p:spPr/>
        <p:txBody>
          <a:bodyPr/>
          <a:lstStyle/>
          <a:p>
            <a:fld id="{398DB824-9C53-4258-888C-FAFDA093D25F}" type="slidenum">
              <a:rPr lang="en-IN" smtClean="0"/>
              <a:t>‹#›</a:t>
            </a:fld>
            <a:endParaRPr lang="en-IN"/>
          </a:p>
        </p:txBody>
      </p:sp>
    </p:spTree>
    <p:extLst>
      <p:ext uri="{BB962C8B-B14F-4D97-AF65-F5344CB8AC3E}">
        <p14:creationId xmlns:p14="http://schemas.microsoft.com/office/powerpoint/2010/main" val="2866493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2CA3-C965-EBAD-7DF3-E9ED06E0B15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E821E1-98F4-A037-BD8E-D059350FFB98}"/>
              </a:ext>
            </a:extLst>
          </p:cNvPr>
          <p:cNvSpPr>
            <a:spLocks noGrp="1"/>
          </p:cNvSpPr>
          <p:nvPr>
            <p:ph type="dt" sz="half" idx="10"/>
          </p:nvPr>
        </p:nvSpPr>
        <p:spPr/>
        <p:txBody>
          <a:bodyPr/>
          <a:lstStyle/>
          <a:p>
            <a:fld id="{BEA5BA5E-F8EC-4DF7-B73E-6D68DCC63C0F}" type="datetimeFigureOut">
              <a:rPr lang="en-IN" smtClean="0"/>
              <a:t>17-04-2024</a:t>
            </a:fld>
            <a:endParaRPr lang="en-IN"/>
          </a:p>
        </p:txBody>
      </p:sp>
      <p:sp>
        <p:nvSpPr>
          <p:cNvPr id="4" name="Footer Placeholder 3">
            <a:extLst>
              <a:ext uri="{FF2B5EF4-FFF2-40B4-BE49-F238E27FC236}">
                <a16:creationId xmlns:a16="http://schemas.microsoft.com/office/drawing/2014/main" id="{95E0469B-DB08-37CC-370F-D690A77BE0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0420941-F43B-F647-FC6B-D1E77C22E2C3}"/>
              </a:ext>
            </a:extLst>
          </p:cNvPr>
          <p:cNvSpPr>
            <a:spLocks noGrp="1"/>
          </p:cNvSpPr>
          <p:nvPr>
            <p:ph type="sldNum" sz="quarter" idx="12"/>
          </p:nvPr>
        </p:nvSpPr>
        <p:spPr/>
        <p:txBody>
          <a:bodyPr/>
          <a:lstStyle/>
          <a:p>
            <a:fld id="{398DB824-9C53-4258-888C-FAFDA093D25F}" type="slidenum">
              <a:rPr lang="en-IN" smtClean="0"/>
              <a:t>‹#›</a:t>
            </a:fld>
            <a:endParaRPr lang="en-IN"/>
          </a:p>
        </p:txBody>
      </p:sp>
    </p:spTree>
    <p:extLst>
      <p:ext uri="{BB962C8B-B14F-4D97-AF65-F5344CB8AC3E}">
        <p14:creationId xmlns:p14="http://schemas.microsoft.com/office/powerpoint/2010/main" val="3436972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66CC1-CB01-AFEF-4B89-D2C322404564}"/>
              </a:ext>
            </a:extLst>
          </p:cNvPr>
          <p:cNvSpPr>
            <a:spLocks noGrp="1"/>
          </p:cNvSpPr>
          <p:nvPr>
            <p:ph type="dt" sz="half" idx="10"/>
          </p:nvPr>
        </p:nvSpPr>
        <p:spPr/>
        <p:txBody>
          <a:bodyPr/>
          <a:lstStyle/>
          <a:p>
            <a:fld id="{BEA5BA5E-F8EC-4DF7-B73E-6D68DCC63C0F}" type="datetimeFigureOut">
              <a:rPr lang="en-IN" smtClean="0"/>
              <a:t>17-04-2024</a:t>
            </a:fld>
            <a:endParaRPr lang="en-IN"/>
          </a:p>
        </p:txBody>
      </p:sp>
      <p:sp>
        <p:nvSpPr>
          <p:cNvPr id="3" name="Footer Placeholder 2">
            <a:extLst>
              <a:ext uri="{FF2B5EF4-FFF2-40B4-BE49-F238E27FC236}">
                <a16:creationId xmlns:a16="http://schemas.microsoft.com/office/drawing/2014/main" id="{7D22DC81-EC9B-1388-41D4-211122E218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78A7AA-258A-D659-67A2-038FF6D74BF7}"/>
              </a:ext>
            </a:extLst>
          </p:cNvPr>
          <p:cNvSpPr>
            <a:spLocks noGrp="1"/>
          </p:cNvSpPr>
          <p:nvPr>
            <p:ph type="sldNum" sz="quarter" idx="12"/>
          </p:nvPr>
        </p:nvSpPr>
        <p:spPr/>
        <p:txBody>
          <a:bodyPr/>
          <a:lstStyle/>
          <a:p>
            <a:fld id="{398DB824-9C53-4258-888C-FAFDA093D25F}" type="slidenum">
              <a:rPr lang="en-IN" smtClean="0"/>
              <a:t>‹#›</a:t>
            </a:fld>
            <a:endParaRPr lang="en-IN"/>
          </a:p>
        </p:txBody>
      </p:sp>
    </p:spTree>
    <p:extLst>
      <p:ext uri="{BB962C8B-B14F-4D97-AF65-F5344CB8AC3E}">
        <p14:creationId xmlns:p14="http://schemas.microsoft.com/office/powerpoint/2010/main" val="72280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1D153-6C88-B08B-0A06-FB3EFE5657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196606-8941-C5D8-9D80-06AB0A4D52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26A5BB-4158-2841-48AB-5C24EFD89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B0484-744E-C974-10B4-DB92CAFB20AC}"/>
              </a:ext>
            </a:extLst>
          </p:cNvPr>
          <p:cNvSpPr>
            <a:spLocks noGrp="1"/>
          </p:cNvSpPr>
          <p:nvPr>
            <p:ph type="dt" sz="half" idx="10"/>
          </p:nvPr>
        </p:nvSpPr>
        <p:spPr/>
        <p:txBody>
          <a:bodyPr/>
          <a:lstStyle/>
          <a:p>
            <a:fld id="{BEA5BA5E-F8EC-4DF7-B73E-6D68DCC63C0F}" type="datetimeFigureOut">
              <a:rPr lang="en-IN" smtClean="0"/>
              <a:t>17-04-2024</a:t>
            </a:fld>
            <a:endParaRPr lang="en-IN"/>
          </a:p>
        </p:txBody>
      </p:sp>
      <p:sp>
        <p:nvSpPr>
          <p:cNvPr id="6" name="Footer Placeholder 5">
            <a:extLst>
              <a:ext uri="{FF2B5EF4-FFF2-40B4-BE49-F238E27FC236}">
                <a16:creationId xmlns:a16="http://schemas.microsoft.com/office/drawing/2014/main" id="{40EAC02F-97D2-9459-7EE1-4BE140F4AC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44F30B-ABCE-8905-249B-13E073428DC2}"/>
              </a:ext>
            </a:extLst>
          </p:cNvPr>
          <p:cNvSpPr>
            <a:spLocks noGrp="1"/>
          </p:cNvSpPr>
          <p:nvPr>
            <p:ph type="sldNum" sz="quarter" idx="12"/>
          </p:nvPr>
        </p:nvSpPr>
        <p:spPr/>
        <p:txBody>
          <a:bodyPr/>
          <a:lstStyle/>
          <a:p>
            <a:fld id="{398DB824-9C53-4258-888C-FAFDA093D25F}" type="slidenum">
              <a:rPr lang="en-IN" smtClean="0"/>
              <a:t>‹#›</a:t>
            </a:fld>
            <a:endParaRPr lang="en-IN"/>
          </a:p>
        </p:txBody>
      </p:sp>
    </p:spTree>
    <p:extLst>
      <p:ext uri="{BB962C8B-B14F-4D97-AF65-F5344CB8AC3E}">
        <p14:creationId xmlns:p14="http://schemas.microsoft.com/office/powerpoint/2010/main" val="2565378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668B9-E6F3-ED08-D392-8D0677E88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2712EF-AF65-574F-DC04-C5D42E1AAD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005B0C-B2FC-2932-2E1C-FE0682421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F5E6E-CEB2-1365-B57A-894AAE88298D}"/>
              </a:ext>
            </a:extLst>
          </p:cNvPr>
          <p:cNvSpPr>
            <a:spLocks noGrp="1"/>
          </p:cNvSpPr>
          <p:nvPr>
            <p:ph type="dt" sz="half" idx="10"/>
          </p:nvPr>
        </p:nvSpPr>
        <p:spPr/>
        <p:txBody>
          <a:bodyPr/>
          <a:lstStyle/>
          <a:p>
            <a:fld id="{BEA5BA5E-F8EC-4DF7-B73E-6D68DCC63C0F}" type="datetimeFigureOut">
              <a:rPr lang="en-IN" smtClean="0"/>
              <a:t>17-04-2024</a:t>
            </a:fld>
            <a:endParaRPr lang="en-IN"/>
          </a:p>
        </p:txBody>
      </p:sp>
      <p:sp>
        <p:nvSpPr>
          <p:cNvPr id="6" name="Footer Placeholder 5">
            <a:extLst>
              <a:ext uri="{FF2B5EF4-FFF2-40B4-BE49-F238E27FC236}">
                <a16:creationId xmlns:a16="http://schemas.microsoft.com/office/drawing/2014/main" id="{131C1A10-5468-138B-6127-56FD15AE0E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67A5B2-5356-1295-9557-D301803CA51D}"/>
              </a:ext>
            </a:extLst>
          </p:cNvPr>
          <p:cNvSpPr>
            <a:spLocks noGrp="1"/>
          </p:cNvSpPr>
          <p:nvPr>
            <p:ph type="sldNum" sz="quarter" idx="12"/>
          </p:nvPr>
        </p:nvSpPr>
        <p:spPr/>
        <p:txBody>
          <a:bodyPr/>
          <a:lstStyle/>
          <a:p>
            <a:fld id="{398DB824-9C53-4258-888C-FAFDA093D25F}" type="slidenum">
              <a:rPr lang="en-IN" smtClean="0"/>
              <a:t>‹#›</a:t>
            </a:fld>
            <a:endParaRPr lang="en-IN"/>
          </a:p>
        </p:txBody>
      </p:sp>
    </p:spTree>
    <p:extLst>
      <p:ext uri="{BB962C8B-B14F-4D97-AF65-F5344CB8AC3E}">
        <p14:creationId xmlns:p14="http://schemas.microsoft.com/office/powerpoint/2010/main" val="182841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37129-91FD-FEFE-85E6-ABFCA95E1B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45AF5-F708-09F6-5222-C6266D20C5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5C6491-DA04-AEE4-4219-17B50C8F5B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5BA5E-F8EC-4DF7-B73E-6D68DCC63C0F}" type="datetimeFigureOut">
              <a:rPr lang="en-IN" smtClean="0"/>
              <a:t>17-04-2024</a:t>
            </a:fld>
            <a:endParaRPr lang="en-IN"/>
          </a:p>
        </p:txBody>
      </p:sp>
      <p:sp>
        <p:nvSpPr>
          <p:cNvPr id="5" name="Footer Placeholder 4">
            <a:extLst>
              <a:ext uri="{FF2B5EF4-FFF2-40B4-BE49-F238E27FC236}">
                <a16:creationId xmlns:a16="http://schemas.microsoft.com/office/drawing/2014/main" id="{23C62CD8-2B6A-BEDF-D157-74E65E3114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9DD5ACE-5E8F-959C-8DA0-E44ECDF605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8DB824-9C53-4258-888C-FAFDA093D25F}" type="slidenum">
              <a:rPr lang="en-IN" smtClean="0"/>
              <a:t>‹#›</a:t>
            </a:fld>
            <a:endParaRPr lang="en-IN"/>
          </a:p>
        </p:txBody>
      </p:sp>
    </p:spTree>
    <p:extLst>
      <p:ext uri="{BB962C8B-B14F-4D97-AF65-F5344CB8AC3E}">
        <p14:creationId xmlns:p14="http://schemas.microsoft.com/office/powerpoint/2010/main" val="2902929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web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B8B4F-19C6-5964-3E23-B073334F1123}"/>
              </a:ext>
            </a:extLst>
          </p:cNvPr>
          <p:cNvSpPr>
            <a:spLocks noGrp="1"/>
          </p:cNvSpPr>
          <p:nvPr>
            <p:ph type="ctrTitle"/>
          </p:nvPr>
        </p:nvSpPr>
        <p:spPr>
          <a:xfrm>
            <a:off x="508958" y="698741"/>
            <a:ext cx="10938294" cy="2018580"/>
          </a:xfrm>
        </p:spPr>
        <p:txBody>
          <a:bodyPr>
            <a:normAutofit/>
          </a:bodyPr>
          <a:lstStyle/>
          <a:p>
            <a:r>
              <a:rPr lang="en-IN" sz="2800" cap="small" dirty="0">
                <a:effectLst/>
                <a:latin typeface="Calibri" panose="020F0502020204030204" pitchFamily="34" charset="0"/>
                <a:ea typeface="Calibri" panose="020F0502020204030204" pitchFamily="34" charset="0"/>
                <a:cs typeface="Times New Roman" panose="02020603050405020304" pitchFamily="18" charset="0"/>
              </a:rPr>
              <a:t>Form Understanding using supervised fine tuning machine learning algorithm on a pretrained large language and vision model</a:t>
            </a:r>
            <a:endParaRPr lang="en-IN" sz="8000" dirty="0"/>
          </a:p>
        </p:txBody>
      </p:sp>
      <p:sp>
        <p:nvSpPr>
          <p:cNvPr id="4" name="Rectangle 1">
            <a:extLst>
              <a:ext uri="{FF2B5EF4-FFF2-40B4-BE49-F238E27FC236}">
                <a16:creationId xmlns:a16="http://schemas.microsoft.com/office/drawing/2014/main" id="{4171ED00-225C-E7A2-12ED-85C1E34BFCDC}"/>
              </a:ext>
            </a:extLst>
          </p:cNvPr>
          <p:cNvSpPr>
            <a:spLocks noGrp="1" noChangeArrowheads="1"/>
          </p:cNvSpPr>
          <p:nvPr>
            <p:ph type="subTitle" idx="1"/>
          </p:nvPr>
        </p:nvSpPr>
        <p:spPr bwMode="auto">
          <a:xfrm>
            <a:off x="5301678" y="3264875"/>
            <a:ext cx="10883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GB" altLang="en-US" sz="1200" dirty="0">
                <a:latin typeface="Arial" panose="020B0604020202020204" pitchFamily="34" charset="0"/>
                <a:ea typeface="Times New Roman" panose="02020603050405020304" pitchFamily="18" charset="0"/>
              </a:rPr>
              <a:t>A</a:t>
            </a:r>
            <a:r>
              <a:rPr kumimoji="0" lang="en-GB"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rpit </a:t>
            </a:r>
            <a:r>
              <a:rPr lang="en-GB" altLang="en-US" sz="1200" dirty="0">
                <a:latin typeface="Arial" panose="020B0604020202020204" pitchFamily="34" charset="0"/>
                <a:ea typeface="Times New Roman" panose="02020603050405020304" pitchFamily="18" charset="0"/>
              </a:rPr>
              <a:t>A</a:t>
            </a:r>
            <a:r>
              <a:rPr kumimoji="0" lang="en-GB"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grawal</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AC3E9DA-FA94-64BA-A10A-F3ECC33EE712}"/>
              </a:ext>
            </a:extLst>
          </p:cNvPr>
          <p:cNvSpPr txBox="1">
            <a:spLocks noChangeArrowheads="1"/>
          </p:cNvSpPr>
          <p:nvPr/>
        </p:nvSpPr>
        <p:spPr bwMode="auto">
          <a:xfrm>
            <a:off x="5075431" y="4541077"/>
            <a:ext cx="154080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buFontTx/>
              <a:buNone/>
            </a:pPr>
            <a:r>
              <a:rPr lang="en-GB" altLang="en-US" sz="1200" dirty="0">
                <a:latin typeface="Arial" panose="020B0604020202020204" pitchFamily="34" charset="0"/>
              </a:rPr>
              <a:t>Thesis Presentation</a:t>
            </a:r>
            <a:endParaRPr lang="en-GB" altLang="en-US" sz="1800" dirty="0">
              <a:latin typeface="Arial" panose="020B0604020202020204" pitchFamily="34" charset="0"/>
            </a:endParaRPr>
          </a:p>
        </p:txBody>
      </p:sp>
      <p:sp>
        <p:nvSpPr>
          <p:cNvPr id="6" name="Rectangle 2">
            <a:extLst>
              <a:ext uri="{FF2B5EF4-FFF2-40B4-BE49-F238E27FC236}">
                <a16:creationId xmlns:a16="http://schemas.microsoft.com/office/drawing/2014/main" id="{F7CC5347-E389-2B36-CEC5-F71C33BC618E}"/>
              </a:ext>
            </a:extLst>
          </p:cNvPr>
          <p:cNvSpPr>
            <a:spLocks noChangeArrowheads="1"/>
          </p:cNvSpPr>
          <p:nvPr/>
        </p:nvSpPr>
        <p:spPr bwMode="auto">
          <a:xfrm>
            <a:off x="5404448" y="5817279"/>
            <a:ext cx="88277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April 2024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9882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72E23-2D7F-3C35-3DA7-A039094507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FD39C-CAA9-4B30-6F54-7F182C9F54AB}"/>
              </a:ext>
            </a:extLst>
          </p:cNvPr>
          <p:cNvSpPr>
            <a:spLocks noGrp="1"/>
          </p:cNvSpPr>
          <p:nvPr>
            <p:ph type="title"/>
          </p:nvPr>
        </p:nvSpPr>
        <p:spPr>
          <a:xfrm>
            <a:off x="199845" y="132213"/>
            <a:ext cx="10515600" cy="618286"/>
          </a:xfrm>
        </p:spPr>
        <p:txBody>
          <a:bodyPr>
            <a:normAutofit fontScale="90000"/>
          </a:bodyPr>
          <a:lstStyle/>
          <a:p>
            <a:r>
              <a:rPr lang="en-IN" dirty="0"/>
              <a:t>Methodology</a:t>
            </a:r>
          </a:p>
        </p:txBody>
      </p:sp>
      <p:sp>
        <p:nvSpPr>
          <p:cNvPr id="3" name="Content Placeholder 2">
            <a:extLst>
              <a:ext uri="{FF2B5EF4-FFF2-40B4-BE49-F238E27FC236}">
                <a16:creationId xmlns:a16="http://schemas.microsoft.com/office/drawing/2014/main" id="{9CB36A08-F38E-3BAB-292F-252421A71A69}"/>
              </a:ext>
            </a:extLst>
          </p:cNvPr>
          <p:cNvSpPr>
            <a:spLocks noGrp="1"/>
          </p:cNvSpPr>
          <p:nvPr>
            <p:ph idx="1"/>
          </p:nvPr>
        </p:nvSpPr>
        <p:spPr>
          <a:xfrm>
            <a:off x="576943" y="853040"/>
            <a:ext cx="7244443" cy="5772404"/>
          </a:xfrm>
        </p:spPr>
        <p:txBody>
          <a:bodyPr>
            <a:normAutofit/>
          </a:bodyPr>
          <a:lstStyle/>
          <a:p>
            <a:pPr marL="0" indent="0">
              <a:buNone/>
            </a:pPr>
            <a:r>
              <a:rPr lang="en-IN" sz="1400" dirty="0"/>
              <a:t>1</a:t>
            </a:r>
            <a:r>
              <a:rPr lang="en-IN" sz="1400" b="1" dirty="0"/>
              <a:t>. Data Preparation</a:t>
            </a:r>
          </a:p>
          <a:p>
            <a:pPr marL="0" indent="0">
              <a:buNone/>
            </a:pPr>
            <a:r>
              <a:rPr lang="en-IN" sz="1400" dirty="0"/>
              <a:t>   - Acquire and format the FUNSD dataset for LayoutLMv2 compatibility.</a:t>
            </a:r>
          </a:p>
          <a:p>
            <a:pPr marL="0" indent="0">
              <a:buNone/>
            </a:pPr>
            <a:r>
              <a:rPr lang="en-IN" sz="1400" dirty="0"/>
              <a:t>   - Pre-process for token-level annotations from world level annotations.</a:t>
            </a:r>
          </a:p>
          <a:p>
            <a:pPr marL="0" indent="0">
              <a:buNone/>
            </a:pPr>
            <a:r>
              <a:rPr lang="en-IN" sz="1400" dirty="0"/>
              <a:t>2. </a:t>
            </a:r>
            <a:r>
              <a:rPr lang="en-IN" sz="1400" b="1" dirty="0"/>
              <a:t>Model Architecture</a:t>
            </a:r>
          </a:p>
          <a:p>
            <a:pPr marL="0" indent="0">
              <a:buNone/>
            </a:pPr>
            <a:r>
              <a:rPr lang="en-IN" sz="1400" dirty="0"/>
              <a:t>   - Utilize pre-trained LayoutLMv2 for understanding document layout and text.</a:t>
            </a:r>
          </a:p>
          <a:p>
            <a:pPr marL="0" indent="0">
              <a:buNone/>
            </a:pPr>
            <a:r>
              <a:rPr lang="en-IN" sz="1400" dirty="0"/>
              <a:t>   - Fine-tune using Hugging Face transformers library on google </a:t>
            </a:r>
            <a:r>
              <a:rPr lang="en-IN" sz="1400" dirty="0" err="1"/>
              <a:t>Colab</a:t>
            </a:r>
            <a:endParaRPr lang="en-IN" sz="1400" dirty="0"/>
          </a:p>
          <a:p>
            <a:pPr marL="0" indent="0">
              <a:buNone/>
            </a:pPr>
            <a:r>
              <a:rPr lang="en-IN" sz="1400" dirty="0"/>
              <a:t>3. </a:t>
            </a:r>
            <a:r>
              <a:rPr lang="en-IN" sz="1400" b="1" dirty="0"/>
              <a:t>Training Strategy</a:t>
            </a:r>
          </a:p>
          <a:p>
            <a:pPr marL="0" indent="0">
              <a:buNone/>
            </a:pPr>
            <a:r>
              <a:rPr lang="en-IN" sz="1400" dirty="0"/>
              <a:t>   - Employ cross-entropy loss for optimization (penalize wrong prediction more)</a:t>
            </a:r>
          </a:p>
          <a:p>
            <a:pPr marL="0" indent="0">
              <a:buNone/>
            </a:pPr>
            <a:r>
              <a:rPr lang="en-IN" sz="1400" dirty="0"/>
              <a:t>   - Partition FUNSD dataset for training and testing.</a:t>
            </a:r>
          </a:p>
          <a:p>
            <a:pPr marL="0" indent="0">
              <a:buNone/>
            </a:pPr>
            <a:r>
              <a:rPr lang="en-IN" sz="1400" dirty="0"/>
              <a:t>   - Use AdamW optimizer for better model parameter updates and fine-tuning.</a:t>
            </a:r>
          </a:p>
          <a:p>
            <a:pPr marL="0" indent="0">
              <a:buNone/>
            </a:pPr>
            <a:r>
              <a:rPr lang="en-IN" sz="1400" dirty="0"/>
              <a:t>4. </a:t>
            </a:r>
            <a:r>
              <a:rPr lang="en-IN" sz="1400" b="1" dirty="0"/>
              <a:t>Hyperparameter</a:t>
            </a:r>
          </a:p>
          <a:p>
            <a:pPr marL="0" indent="0">
              <a:buNone/>
            </a:pPr>
            <a:r>
              <a:rPr lang="en-IN" sz="1400" dirty="0"/>
              <a:t>   - Set learning rate, batch size, and epochs.</a:t>
            </a:r>
          </a:p>
          <a:p>
            <a:pPr marL="0" indent="0">
              <a:buFont typeface="Arial" panose="020B0604020202020204" pitchFamily="34" charset="0"/>
              <a:buNone/>
            </a:pPr>
            <a:r>
              <a:rPr lang="en-IN" sz="1400" dirty="0"/>
              <a:t>5. </a:t>
            </a:r>
            <a:r>
              <a:rPr lang="en-IN" sz="1400" b="1" dirty="0"/>
              <a:t>Evaluation</a:t>
            </a:r>
          </a:p>
          <a:p>
            <a:pPr marL="0" indent="0">
              <a:buFont typeface="Arial" panose="020B0604020202020204" pitchFamily="34" charset="0"/>
              <a:buNone/>
            </a:pPr>
            <a:r>
              <a:rPr lang="en-IN" sz="1400" dirty="0"/>
              <a:t>   - Test against benchmarks using Accuracy, Precision, Recall, and F1-score using FUNSD Test set.</a:t>
            </a:r>
          </a:p>
          <a:p>
            <a:pPr marL="0" indent="0">
              <a:buFont typeface="Arial" panose="020B0604020202020204" pitchFamily="34" charset="0"/>
              <a:buNone/>
            </a:pPr>
            <a:r>
              <a:rPr lang="en-IN" sz="1400" dirty="0"/>
              <a:t>   - Focus on achieving high scores to ensure comprehensive document understanding.</a:t>
            </a:r>
          </a:p>
          <a:p>
            <a:pPr marL="0" indent="0">
              <a:buFont typeface="Arial" panose="020B0604020202020204" pitchFamily="34" charset="0"/>
              <a:buNone/>
            </a:pPr>
            <a:r>
              <a:rPr lang="en-IN" sz="1400" dirty="0"/>
              <a:t>7. </a:t>
            </a:r>
            <a:r>
              <a:rPr lang="en-IN" sz="1400" b="1" dirty="0"/>
              <a:t>Feedback and Iteration</a:t>
            </a:r>
          </a:p>
          <a:p>
            <a:pPr marL="0" indent="0">
              <a:buFont typeface="Arial" panose="020B0604020202020204" pitchFamily="34" charset="0"/>
              <a:buNone/>
            </a:pPr>
            <a:r>
              <a:rPr lang="en-IN" sz="1400" dirty="0"/>
              <a:t>   - Refine and retrain based on feedback for optimal model performance.</a:t>
            </a:r>
          </a:p>
          <a:p>
            <a:pPr marL="0" indent="0">
              <a:buNone/>
            </a:pPr>
            <a:endParaRPr lang="en-IN" sz="1400" dirty="0"/>
          </a:p>
          <a:p>
            <a:pPr marL="0" indent="0">
              <a:buNone/>
            </a:pPr>
            <a:endParaRPr lang="en-IN" sz="1400" dirty="0"/>
          </a:p>
        </p:txBody>
      </p:sp>
      <p:sp>
        <p:nvSpPr>
          <p:cNvPr id="4" name="Content Placeholder 2">
            <a:extLst>
              <a:ext uri="{FF2B5EF4-FFF2-40B4-BE49-F238E27FC236}">
                <a16:creationId xmlns:a16="http://schemas.microsoft.com/office/drawing/2014/main" id="{0813AF50-01D1-64EE-BE9D-650E0C353430}"/>
              </a:ext>
            </a:extLst>
          </p:cNvPr>
          <p:cNvSpPr txBox="1">
            <a:spLocks/>
          </p:cNvSpPr>
          <p:nvPr/>
        </p:nvSpPr>
        <p:spPr>
          <a:xfrm>
            <a:off x="6292971" y="1285335"/>
            <a:ext cx="5680493" cy="53742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400" dirty="0"/>
          </a:p>
        </p:txBody>
      </p:sp>
      <p:graphicFrame>
        <p:nvGraphicFramePr>
          <p:cNvPr id="8" name="Diagram 7">
            <a:extLst>
              <a:ext uri="{FF2B5EF4-FFF2-40B4-BE49-F238E27FC236}">
                <a16:creationId xmlns:a16="http://schemas.microsoft.com/office/drawing/2014/main" id="{D07882D3-BC0F-0F81-3EEA-CA2B9B603E1A}"/>
              </a:ext>
            </a:extLst>
          </p:cNvPr>
          <p:cNvGraphicFramePr/>
          <p:nvPr>
            <p:extLst>
              <p:ext uri="{D42A27DB-BD31-4B8C-83A1-F6EECF244321}">
                <p14:modId xmlns:p14="http://schemas.microsoft.com/office/powerpoint/2010/main" val="1654342329"/>
              </p:ext>
            </p:extLst>
          </p:nvPr>
        </p:nvGraphicFramePr>
        <p:xfrm>
          <a:off x="8323944" y="602105"/>
          <a:ext cx="283935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Arrow: U-Turn 27">
            <a:extLst>
              <a:ext uri="{FF2B5EF4-FFF2-40B4-BE49-F238E27FC236}">
                <a16:creationId xmlns:a16="http://schemas.microsoft.com/office/drawing/2014/main" id="{C03BE111-908A-F06B-52F0-27EE6968BAA4}"/>
              </a:ext>
            </a:extLst>
          </p:cNvPr>
          <p:cNvSpPr/>
          <p:nvPr/>
        </p:nvSpPr>
        <p:spPr>
          <a:xfrm rot="16200000">
            <a:off x="7154417" y="4574943"/>
            <a:ext cx="2087700" cy="416299"/>
          </a:xfrm>
          <a:prstGeom prst="uturnArrow">
            <a:avLst>
              <a:gd name="adj1" fmla="val 22972"/>
              <a:gd name="adj2" fmla="val 20264"/>
              <a:gd name="adj3" fmla="val 19205"/>
              <a:gd name="adj4" fmla="val 21567"/>
              <a:gd name="adj5" fmla="val 10000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231003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E9DD-CE04-8B5E-8236-5EBC171478AE}"/>
              </a:ext>
            </a:extLst>
          </p:cNvPr>
          <p:cNvSpPr>
            <a:spLocks noGrp="1"/>
          </p:cNvSpPr>
          <p:nvPr>
            <p:ph type="title"/>
          </p:nvPr>
        </p:nvSpPr>
        <p:spPr>
          <a:xfrm>
            <a:off x="225725" y="80454"/>
            <a:ext cx="10515600" cy="488890"/>
          </a:xfrm>
        </p:spPr>
        <p:txBody>
          <a:bodyPr>
            <a:noAutofit/>
          </a:bodyPr>
          <a:lstStyle/>
          <a:p>
            <a:r>
              <a:rPr lang="en-IN" sz="3200" dirty="0"/>
              <a:t>Results and Discussion – Inference from Pre-trained Model</a:t>
            </a:r>
          </a:p>
        </p:txBody>
      </p:sp>
      <p:pic>
        <p:nvPicPr>
          <p:cNvPr id="5" name="Picture 4">
            <a:extLst>
              <a:ext uri="{FF2B5EF4-FFF2-40B4-BE49-F238E27FC236}">
                <a16:creationId xmlns:a16="http://schemas.microsoft.com/office/drawing/2014/main" id="{8B11B10F-E653-571D-9448-0EBBE8E161B6}"/>
              </a:ext>
            </a:extLst>
          </p:cNvPr>
          <p:cNvPicPr>
            <a:picLocks noChangeAspect="1"/>
          </p:cNvPicPr>
          <p:nvPr/>
        </p:nvPicPr>
        <p:blipFill rotWithShape="1">
          <a:blip r:embed="rId2"/>
          <a:srcRect r="53660"/>
          <a:stretch/>
        </p:blipFill>
        <p:spPr>
          <a:xfrm>
            <a:off x="4141172" y="697940"/>
            <a:ext cx="4034783" cy="5462120"/>
          </a:xfrm>
          <a:prstGeom prst="rect">
            <a:avLst/>
          </a:prstGeom>
        </p:spPr>
      </p:pic>
      <p:sp>
        <p:nvSpPr>
          <p:cNvPr id="7" name="TextBox 6">
            <a:extLst>
              <a:ext uri="{FF2B5EF4-FFF2-40B4-BE49-F238E27FC236}">
                <a16:creationId xmlns:a16="http://schemas.microsoft.com/office/drawing/2014/main" id="{57FF4290-0730-2EFD-C6AE-E836AA73AAC1}"/>
              </a:ext>
            </a:extLst>
          </p:cNvPr>
          <p:cNvSpPr txBox="1"/>
          <p:nvPr/>
        </p:nvSpPr>
        <p:spPr>
          <a:xfrm>
            <a:off x="106389" y="1955373"/>
            <a:ext cx="4034783" cy="2031325"/>
          </a:xfrm>
          <a:prstGeom prst="rect">
            <a:avLst/>
          </a:prstGeom>
          <a:noFill/>
        </p:spPr>
        <p:txBody>
          <a:bodyPr wrap="square">
            <a:spAutoFit/>
          </a:bodyPr>
          <a:lstStyle/>
          <a:p>
            <a:pPr marL="285750" indent="-285750">
              <a:buFont typeface="Wingdings" panose="05000000000000000000" pitchFamily="2" charset="2"/>
              <a:buChar char="Ø"/>
            </a:pPr>
            <a:r>
              <a:rPr lang="en-IN" sz="1400" dirty="0"/>
              <a:t>For pre-trained model label(ids) hold no meaning</a:t>
            </a:r>
          </a:p>
          <a:p>
            <a:pPr marL="285750" indent="-285750">
              <a:buFont typeface="Wingdings" panose="05000000000000000000" pitchFamily="2" charset="2"/>
              <a:buChar char="Ø"/>
            </a:pPr>
            <a:r>
              <a:rPr lang="en-IN" sz="1400" dirty="0"/>
              <a:t>Fails to recognize contextual entity relationships.</a:t>
            </a:r>
          </a:p>
          <a:p>
            <a:pPr marL="285750" indent="-285750">
              <a:buFont typeface="Wingdings" panose="05000000000000000000" pitchFamily="2" charset="2"/>
              <a:buChar char="Ø"/>
            </a:pPr>
            <a:r>
              <a:rPr lang="en-IN" sz="1400" dirty="0"/>
              <a:t>Labels non-text elements erroneously (e.g. “=“).</a:t>
            </a:r>
          </a:p>
          <a:p>
            <a:pPr marL="285750" indent="-285750">
              <a:buFont typeface="Wingdings" panose="05000000000000000000" pitchFamily="2" charset="2"/>
              <a:buChar char="Ø"/>
            </a:pPr>
            <a:r>
              <a:rPr lang="en-IN" sz="1400" dirty="0"/>
              <a:t>Does not differentiate between similar entity categories.</a:t>
            </a:r>
          </a:p>
          <a:p>
            <a:pPr marL="285750" indent="-285750">
              <a:buFont typeface="Wingdings" panose="05000000000000000000" pitchFamily="2" charset="2"/>
              <a:buChar char="Ø"/>
            </a:pPr>
            <a:r>
              <a:rPr lang="en-IN" sz="1400" dirty="0"/>
              <a:t>Struggles with multi-word entities, inconsistently labels parts.</a:t>
            </a:r>
          </a:p>
          <a:p>
            <a:pPr marL="285750" indent="-285750">
              <a:buFont typeface="Wingdings" panose="05000000000000000000" pitchFamily="2" charset="2"/>
              <a:buChar char="Ø"/>
            </a:pPr>
            <a:r>
              <a:rPr lang="en-IN" sz="1400" dirty="0"/>
              <a:t>Mislabels data due to lack of domain-specific training.</a:t>
            </a:r>
          </a:p>
        </p:txBody>
      </p:sp>
      <p:pic>
        <p:nvPicPr>
          <p:cNvPr id="8" name="Picture 7">
            <a:extLst>
              <a:ext uri="{FF2B5EF4-FFF2-40B4-BE49-F238E27FC236}">
                <a16:creationId xmlns:a16="http://schemas.microsoft.com/office/drawing/2014/main" id="{0BFF87A9-1531-F9EC-8C23-45FC6EE247A2}"/>
              </a:ext>
            </a:extLst>
          </p:cNvPr>
          <p:cNvPicPr>
            <a:picLocks noChangeAspect="1"/>
          </p:cNvPicPr>
          <p:nvPr/>
        </p:nvPicPr>
        <p:blipFill rotWithShape="1">
          <a:blip r:embed="rId2"/>
          <a:srcRect l="53660"/>
          <a:stretch/>
        </p:blipFill>
        <p:spPr>
          <a:xfrm>
            <a:off x="8096257" y="697940"/>
            <a:ext cx="4034783" cy="5462120"/>
          </a:xfrm>
          <a:prstGeom prst="rect">
            <a:avLst/>
          </a:prstGeom>
        </p:spPr>
      </p:pic>
    </p:spTree>
    <p:extLst>
      <p:ext uri="{BB962C8B-B14F-4D97-AF65-F5344CB8AC3E}">
        <p14:creationId xmlns:p14="http://schemas.microsoft.com/office/powerpoint/2010/main" val="1369913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D71E-F812-7B8C-4733-BC0F90FC3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956C8-B210-295B-CEC4-E7ECC7E2BBFF}"/>
              </a:ext>
            </a:extLst>
          </p:cNvPr>
          <p:cNvSpPr>
            <a:spLocks noGrp="1"/>
          </p:cNvSpPr>
          <p:nvPr>
            <p:ph type="title"/>
          </p:nvPr>
        </p:nvSpPr>
        <p:spPr>
          <a:xfrm>
            <a:off x="173966" y="125808"/>
            <a:ext cx="10515600" cy="477694"/>
          </a:xfrm>
        </p:spPr>
        <p:txBody>
          <a:bodyPr>
            <a:noAutofit/>
          </a:bodyPr>
          <a:lstStyle/>
          <a:p>
            <a:r>
              <a:rPr lang="en-IN" sz="3200" dirty="0"/>
              <a:t>Results and Discussion – Inference from Fine-tuned Model</a:t>
            </a:r>
          </a:p>
        </p:txBody>
      </p:sp>
      <p:pic>
        <p:nvPicPr>
          <p:cNvPr id="4" name="Picture 3">
            <a:extLst>
              <a:ext uri="{FF2B5EF4-FFF2-40B4-BE49-F238E27FC236}">
                <a16:creationId xmlns:a16="http://schemas.microsoft.com/office/drawing/2014/main" id="{E28FCF08-77D1-EF83-A6A4-5EDC18B52355}"/>
              </a:ext>
            </a:extLst>
          </p:cNvPr>
          <p:cNvPicPr>
            <a:picLocks noChangeAspect="1"/>
          </p:cNvPicPr>
          <p:nvPr/>
        </p:nvPicPr>
        <p:blipFill rotWithShape="1">
          <a:blip r:embed="rId2">
            <a:extLst>
              <a:ext uri="{28A0092B-C50C-407E-A947-70E740481C1C}">
                <a14:useLocalDpi xmlns:a14="http://schemas.microsoft.com/office/drawing/2010/main" val="0"/>
              </a:ext>
            </a:extLst>
          </a:blip>
          <a:srcRect r="53777"/>
          <a:stretch/>
        </p:blipFill>
        <p:spPr bwMode="auto">
          <a:xfrm>
            <a:off x="3669104" y="554733"/>
            <a:ext cx="4180936" cy="5685032"/>
          </a:xfrm>
          <a:prstGeom prst="rect">
            <a:avLst/>
          </a:prstGeom>
          <a:noFill/>
          <a:ln>
            <a:noFill/>
          </a:ln>
        </p:spPr>
      </p:pic>
      <p:sp>
        <p:nvSpPr>
          <p:cNvPr id="5" name="Rectangle: Rounded Corners 4">
            <a:extLst>
              <a:ext uri="{FF2B5EF4-FFF2-40B4-BE49-F238E27FC236}">
                <a16:creationId xmlns:a16="http://schemas.microsoft.com/office/drawing/2014/main" id="{6493D988-3369-3752-35FF-145D35FA8B18}"/>
              </a:ext>
            </a:extLst>
          </p:cNvPr>
          <p:cNvSpPr/>
          <p:nvPr/>
        </p:nvSpPr>
        <p:spPr>
          <a:xfrm>
            <a:off x="3857442" y="2734573"/>
            <a:ext cx="2284562" cy="181155"/>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46676609-4936-C0D7-F9BE-6A5167F3BECF}"/>
              </a:ext>
            </a:extLst>
          </p:cNvPr>
          <p:cNvSpPr/>
          <p:nvPr/>
        </p:nvSpPr>
        <p:spPr>
          <a:xfrm>
            <a:off x="3857442" y="2915728"/>
            <a:ext cx="481641" cy="181155"/>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87DC130D-A7F9-E0E0-730C-8A56D8418B76}"/>
              </a:ext>
            </a:extLst>
          </p:cNvPr>
          <p:cNvPicPr>
            <a:picLocks noChangeAspect="1"/>
          </p:cNvPicPr>
          <p:nvPr/>
        </p:nvPicPr>
        <p:blipFill rotWithShape="1">
          <a:blip r:embed="rId2">
            <a:extLst>
              <a:ext uri="{28A0092B-C50C-407E-A947-70E740481C1C}">
                <a14:useLocalDpi xmlns:a14="http://schemas.microsoft.com/office/drawing/2010/main" val="0"/>
              </a:ext>
            </a:extLst>
          </a:blip>
          <a:srcRect l="53777"/>
          <a:stretch/>
        </p:blipFill>
        <p:spPr bwMode="auto">
          <a:xfrm>
            <a:off x="7837099" y="554733"/>
            <a:ext cx="4180935" cy="5685032"/>
          </a:xfrm>
          <a:prstGeom prst="rect">
            <a:avLst/>
          </a:prstGeom>
          <a:noFill/>
          <a:ln>
            <a:noFill/>
          </a:ln>
        </p:spPr>
      </p:pic>
      <p:sp>
        <p:nvSpPr>
          <p:cNvPr id="7" name="Content Placeholder 2">
            <a:extLst>
              <a:ext uri="{FF2B5EF4-FFF2-40B4-BE49-F238E27FC236}">
                <a16:creationId xmlns:a16="http://schemas.microsoft.com/office/drawing/2014/main" id="{97400666-4850-AB3E-995F-BE8041F21788}"/>
              </a:ext>
            </a:extLst>
          </p:cNvPr>
          <p:cNvSpPr>
            <a:spLocks noGrp="1"/>
          </p:cNvSpPr>
          <p:nvPr>
            <p:ph idx="1"/>
          </p:nvPr>
        </p:nvSpPr>
        <p:spPr>
          <a:xfrm>
            <a:off x="186907" y="953082"/>
            <a:ext cx="3349923" cy="2143801"/>
          </a:xfrm>
        </p:spPr>
        <p:txBody>
          <a:bodyPr>
            <a:noAutofit/>
          </a:bodyPr>
          <a:lstStyle/>
          <a:p>
            <a:pPr marL="0" indent="0" algn="just">
              <a:lnSpc>
                <a:spcPct val="100000"/>
              </a:lnSpc>
              <a:spcBef>
                <a:spcPts val="600"/>
              </a:spcBef>
              <a:spcAft>
                <a:spcPts val="600"/>
              </a:spcAft>
              <a:buNone/>
            </a:pPr>
            <a:r>
              <a:rPr lang="en-IN" sz="1400" kern="100" dirty="0">
                <a:effectLst/>
                <a:ea typeface="Calibri" panose="020F0502020204030204" pitchFamily="34" charset="0"/>
                <a:cs typeface="Times New Roman" panose="02020603050405020304" pitchFamily="18" charset="0"/>
              </a:rPr>
              <a:t>What the Model got Right:</a:t>
            </a:r>
          </a:p>
          <a:p>
            <a:pPr marL="0" indent="0" algn="just">
              <a:lnSpc>
                <a:spcPct val="100000"/>
              </a:lnSpc>
              <a:spcBef>
                <a:spcPts val="600"/>
              </a:spcBef>
              <a:spcAft>
                <a:spcPts val="600"/>
              </a:spcAft>
              <a:buNone/>
            </a:pPr>
            <a:r>
              <a:rPr lang="en-IN" sz="1400" kern="100" dirty="0">
                <a:effectLst/>
                <a:ea typeface="Calibri" panose="020F0502020204030204" pitchFamily="34" charset="0"/>
                <a:cs typeface="Times New Roman" panose="02020603050405020304" pitchFamily="18" charset="0"/>
              </a:rPr>
              <a:t>- It </a:t>
            </a:r>
            <a:r>
              <a:rPr lang="en-IN" sz="1400" b="1" kern="100" dirty="0">
                <a:effectLst/>
                <a:ea typeface="Calibri" panose="020F0502020204030204" pitchFamily="34" charset="0"/>
                <a:cs typeface="Times New Roman" panose="02020603050405020304" pitchFamily="18" charset="0"/>
              </a:rPr>
              <a:t>correctly identified </a:t>
            </a:r>
            <a:r>
              <a:rPr lang="en-IN" sz="1400" kern="100" dirty="0">
                <a:effectLst/>
                <a:ea typeface="Calibri" panose="020F0502020204030204" pitchFamily="34" charset="0"/>
                <a:cs typeface="Times New Roman" panose="02020603050405020304" pitchFamily="18" charset="0"/>
              </a:rPr>
              <a:t>and </a:t>
            </a:r>
            <a:r>
              <a:rPr lang="en-IN" sz="1400" b="1" kern="100" dirty="0">
                <a:effectLst/>
                <a:ea typeface="Calibri" panose="020F0502020204030204" pitchFamily="34" charset="0"/>
                <a:cs typeface="Times New Roman" panose="02020603050405020304" pitchFamily="18" charset="0"/>
              </a:rPr>
              <a:t>classified</a:t>
            </a:r>
            <a:r>
              <a:rPr lang="en-IN" sz="1400" kern="100" dirty="0">
                <a:effectLst/>
                <a:ea typeface="Calibri" panose="020F0502020204030204" pitchFamily="34" charset="0"/>
                <a:cs typeface="Times New Roman" panose="02020603050405020304" pitchFamily="18" charset="0"/>
              </a:rPr>
              <a:t> several headers, questions, and answers with </a:t>
            </a:r>
            <a:r>
              <a:rPr lang="en-IN" sz="1400" b="1" kern="100" dirty="0">
                <a:effectLst/>
                <a:ea typeface="Calibri" panose="020F0502020204030204" pitchFamily="34" charset="0"/>
                <a:cs typeface="Times New Roman" panose="02020603050405020304" pitchFamily="18" charset="0"/>
              </a:rPr>
              <a:t>precise bounding boxes</a:t>
            </a:r>
            <a:r>
              <a:rPr lang="en-IN" sz="1400" kern="100" dirty="0">
                <a:effectLst/>
                <a:ea typeface="Calibri" panose="020F0502020204030204" pitchFamily="34" charset="0"/>
                <a:cs typeface="Times New Roman" panose="02020603050405020304" pitchFamily="18" charset="0"/>
              </a:rPr>
              <a:t>.</a:t>
            </a:r>
          </a:p>
          <a:p>
            <a:pPr marL="0" indent="0" algn="just">
              <a:lnSpc>
                <a:spcPct val="100000"/>
              </a:lnSpc>
              <a:spcBef>
                <a:spcPts val="600"/>
              </a:spcBef>
              <a:spcAft>
                <a:spcPts val="600"/>
              </a:spcAft>
              <a:buNone/>
            </a:pPr>
            <a:r>
              <a:rPr lang="en-IN" sz="1400" kern="100" dirty="0">
                <a:effectLst/>
                <a:ea typeface="Calibri" panose="020F0502020204030204" pitchFamily="34" charset="0"/>
                <a:cs typeface="Times New Roman" panose="02020603050405020304" pitchFamily="18" charset="0"/>
              </a:rPr>
              <a:t>- The model was able to </a:t>
            </a:r>
            <a:r>
              <a:rPr lang="en-IN" sz="1400" b="1" kern="100" dirty="0">
                <a:effectLst/>
                <a:ea typeface="Calibri" panose="020F0502020204030204" pitchFamily="34" charset="0"/>
                <a:cs typeface="Times New Roman" panose="02020603050405020304" pitchFamily="18" charset="0"/>
              </a:rPr>
              <a:t>distinguish between different entity types</a:t>
            </a:r>
            <a:r>
              <a:rPr lang="en-IN" sz="1400" kern="100" dirty="0">
                <a:effectLst/>
                <a:ea typeface="Calibri" panose="020F0502020204030204" pitchFamily="34" charset="0"/>
                <a:cs typeface="Times New Roman" panose="02020603050405020304" pitchFamily="18" charset="0"/>
              </a:rPr>
              <a:t> for many entities.</a:t>
            </a:r>
          </a:p>
        </p:txBody>
      </p:sp>
      <p:sp>
        <p:nvSpPr>
          <p:cNvPr id="8" name="Content Placeholder 2">
            <a:extLst>
              <a:ext uri="{FF2B5EF4-FFF2-40B4-BE49-F238E27FC236}">
                <a16:creationId xmlns:a16="http://schemas.microsoft.com/office/drawing/2014/main" id="{95547D68-E20D-4AC1-03A4-524FC2EEB183}"/>
              </a:ext>
            </a:extLst>
          </p:cNvPr>
          <p:cNvSpPr txBox="1">
            <a:spLocks/>
          </p:cNvSpPr>
          <p:nvPr/>
        </p:nvSpPr>
        <p:spPr>
          <a:xfrm>
            <a:off x="173966" y="2886698"/>
            <a:ext cx="3349923" cy="3070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600"/>
              </a:spcBef>
              <a:spcAft>
                <a:spcPts val="600"/>
              </a:spcAft>
              <a:buFont typeface="Arial" panose="020B0604020202020204" pitchFamily="34" charset="0"/>
              <a:buNone/>
            </a:pPr>
            <a:r>
              <a:rPr lang="en-IN" sz="1400" kern="100" dirty="0">
                <a:ea typeface="Calibri" panose="020F0502020204030204" pitchFamily="34" charset="0"/>
                <a:cs typeface="Times New Roman" panose="02020603050405020304" pitchFamily="18" charset="0"/>
              </a:rPr>
              <a:t>What the Model got Wrong:</a:t>
            </a:r>
          </a:p>
          <a:p>
            <a:pPr marL="0" indent="0" algn="just">
              <a:lnSpc>
                <a:spcPct val="100000"/>
              </a:lnSpc>
              <a:spcBef>
                <a:spcPts val="600"/>
              </a:spcBef>
              <a:spcAft>
                <a:spcPts val="600"/>
              </a:spcAft>
              <a:buFont typeface="Arial" panose="020B0604020202020204" pitchFamily="34" charset="0"/>
              <a:buNone/>
            </a:pPr>
            <a:r>
              <a:rPr lang="en-IN" sz="1400" kern="100" dirty="0">
                <a:ea typeface="Calibri" panose="020F0502020204030204" pitchFamily="34" charset="0"/>
                <a:cs typeface="Times New Roman" panose="02020603050405020304" pitchFamily="18" charset="0"/>
              </a:rPr>
              <a:t>- There are instances where the model has </a:t>
            </a:r>
            <a:r>
              <a:rPr lang="en-IN" sz="1400" b="1" kern="100" dirty="0">
                <a:ea typeface="Calibri" panose="020F0502020204030204" pitchFamily="34" charset="0"/>
                <a:cs typeface="Times New Roman" panose="02020603050405020304" pitchFamily="18" charset="0"/>
              </a:rPr>
              <a:t>misclassified certain entities</a:t>
            </a:r>
            <a:r>
              <a:rPr lang="en-IN" sz="1400" kern="100" dirty="0">
                <a:ea typeface="Calibri" panose="020F0502020204030204" pitchFamily="34" charset="0"/>
                <a:cs typeface="Times New Roman" panose="02020603050405020304" pitchFamily="18" charset="0"/>
              </a:rPr>
              <a:t>, for example, some entities labelled as 'other' might be 'question' or 'answer'.</a:t>
            </a:r>
          </a:p>
          <a:p>
            <a:pPr marL="0" indent="0" algn="just">
              <a:lnSpc>
                <a:spcPct val="100000"/>
              </a:lnSpc>
              <a:spcBef>
                <a:spcPts val="600"/>
              </a:spcBef>
              <a:spcAft>
                <a:spcPts val="600"/>
              </a:spcAft>
              <a:buFont typeface="Arial" panose="020B0604020202020204" pitchFamily="34" charset="0"/>
              <a:buNone/>
            </a:pPr>
            <a:r>
              <a:rPr lang="en-IN" sz="1400" kern="100" dirty="0">
                <a:ea typeface="Calibri" panose="020F0502020204030204" pitchFamily="34" charset="0"/>
                <a:cs typeface="Times New Roman" panose="02020603050405020304" pitchFamily="18" charset="0"/>
              </a:rPr>
              <a:t>- There are discrepancies in the number of entities identified, where the model either missed some entities or incorrectly segmented and classified single entities into multiple parts.</a:t>
            </a:r>
          </a:p>
          <a:p>
            <a:pPr>
              <a:lnSpc>
                <a:spcPct val="100000"/>
              </a:lnSpc>
              <a:spcBef>
                <a:spcPts val="600"/>
              </a:spcBef>
              <a:spcAft>
                <a:spcPts val="600"/>
              </a:spcAft>
            </a:pPr>
            <a:endParaRPr lang="en-IN" sz="1400" dirty="0"/>
          </a:p>
        </p:txBody>
      </p:sp>
      <p:pic>
        <p:nvPicPr>
          <p:cNvPr id="9" name="Picture 8" descr="A screenshot of a graph&#10;&#10;Description automatically generated">
            <a:extLst>
              <a:ext uri="{FF2B5EF4-FFF2-40B4-BE49-F238E27FC236}">
                <a16:creationId xmlns:a16="http://schemas.microsoft.com/office/drawing/2014/main" id="{811136A1-AB28-929D-8F35-30A4F6011929}"/>
              </a:ext>
            </a:extLst>
          </p:cNvPr>
          <p:cNvPicPr>
            <a:picLocks noChangeAspect="1"/>
          </p:cNvPicPr>
          <p:nvPr/>
        </p:nvPicPr>
        <p:blipFill>
          <a:blip r:embed="rId3"/>
          <a:stretch>
            <a:fillRect/>
          </a:stretch>
        </p:blipFill>
        <p:spPr>
          <a:xfrm>
            <a:off x="186907" y="5502643"/>
            <a:ext cx="3349923" cy="639589"/>
          </a:xfrm>
          <a:prstGeom prst="rect">
            <a:avLst/>
          </a:prstGeom>
        </p:spPr>
      </p:pic>
    </p:spTree>
    <p:extLst>
      <p:ext uri="{BB962C8B-B14F-4D97-AF65-F5344CB8AC3E}">
        <p14:creationId xmlns:p14="http://schemas.microsoft.com/office/powerpoint/2010/main" val="109210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984B1-C810-D014-4923-4E0019342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19EC1-134A-CED6-C5DB-E83A272498AB}"/>
              </a:ext>
            </a:extLst>
          </p:cNvPr>
          <p:cNvSpPr>
            <a:spLocks noGrp="1"/>
          </p:cNvSpPr>
          <p:nvPr>
            <p:ph type="title"/>
          </p:nvPr>
        </p:nvSpPr>
        <p:spPr>
          <a:xfrm>
            <a:off x="320615" y="149464"/>
            <a:ext cx="10515600" cy="808067"/>
          </a:xfrm>
        </p:spPr>
        <p:txBody>
          <a:bodyPr/>
          <a:lstStyle/>
          <a:p>
            <a:r>
              <a:rPr lang="en-IN" dirty="0"/>
              <a:t>Hyperparameter Tuning</a:t>
            </a:r>
          </a:p>
        </p:txBody>
      </p:sp>
      <p:graphicFrame>
        <p:nvGraphicFramePr>
          <p:cNvPr id="6" name="Table 5">
            <a:extLst>
              <a:ext uri="{FF2B5EF4-FFF2-40B4-BE49-F238E27FC236}">
                <a16:creationId xmlns:a16="http://schemas.microsoft.com/office/drawing/2014/main" id="{6CA38B41-4BBD-67A6-D6BB-CB13F9900451}"/>
              </a:ext>
            </a:extLst>
          </p:cNvPr>
          <p:cNvGraphicFramePr>
            <a:graphicFrameLocks noGrp="1"/>
          </p:cNvGraphicFramePr>
          <p:nvPr>
            <p:extLst>
              <p:ext uri="{D42A27DB-BD31-4B8C-83A1-F6EECF244321}">
                <p14:modId xmlns:p14="http://schemas.microsoft.com/office/powerpoint/2010/main" val="2728059603"/>
              </p:ext>
            </p:extLst>
          </p:nvPr>
        </p:nvGraphicFramePr>
        <p:xfrm>
          <a:off x="7795795" y="1227189"/>
          <a:ext cx="3644900" cy="1586230"/>
        </p:xfrm>
        <a:graphic>
          <a:graphicData uri="http://schemas.openxmlformats.org/drawingml/2006/table">
            <a:tbl>
              <a:tblPr/>
              <a:tblGrid>
                <a:gridCol w="1054100">
                  <a:extLst>
                    <a:ext uri="{9D8B030D-6E8A-4147-A177-3AD203B41FA5}">
                      <a16:colId xmlns:a16="http://schemas.microsoft.com/office/drawing/2014/main" val="332501876"/>
                    </a:ext>
                  </a:extLst>
                </a:gridCol>
                <a:gridCol w="647700">
                  <a:extLst>
                    <a:ext uri="{9D8B030D-6E8A-4147-A177-3AD203B41FA5}">
                      <a16:colId xmlns:a16="http://schemas.microsoft.com/office/drawing/2014/main" val="1780445290"/>
                    </a:ext>
                  </a:extLst>
                </a:gridCol>
                <a:gridCol w="647700">
                  <a:extLst>
                    <a:ext uri="{9D8B030D-6E8A-4147-A177-3AD203B41FA5}">
                      <a16:colId xmlns:a16="http://schemas.microsoft.com/office/drawing/2014/main" val="1365190195"/>
                    </a:ext>
                  </a:extLst>
                </a:gridCol>
                <a:gridCol w="647700">
                  <a:extLst>
                    <a:ext uri="{9D8B030D-6E8A-4147-A177-3AD203B41FA5}">
                      <a16:colId xmlns:a16="http://schemas.microsoft.com/office/drawing/2014/main" val="4196097681"/>
                    </a:ext>
                  </a:extLst>
                </a:gridCol>
                <a:gridCol w="647700">
                  <a:extLst>
                    <a:ext uri="{9D8B030D-6E8A-4147-A177-3AD203B41FA5}">
                      <a16:colId xmlns:a16="http://schemas.microsoft.com/office/drawing/2014/main" val="924222528"/>
                    </a:ext>
                  </a:extLst>
                </a:gridCol>
              </a:tblGrid>
              <a:tr h="386080">
                <a:tc>
                  <a:txBody>
                    <a:bodyPr/>
                    <a:lstStyle/>
                    <a:p>
                      <a:pPr algn="ctr" fontAlgn="ctr"/>
                      <a:r>
                        <a:rPr lang="en-IN" sz="1200" b="1" i="0" u="none" strike="noStrike" dirty="0">
                          <a:solidFill>
                            <a:srgbClr val="000000"/>
                          </a:solidFill>
                          <a:effectLst/>
                          <a:latin typeface="Times New Roman" panose="02020603050405020304" pitchFamily="18" charset="0"/>
                        </a:rPr>
                        <a:t>Learning Rate</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Precision</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Recall</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F1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Accuracy</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4093449"/>
                  </a:ext>
                </a:extLst>
              </a:tr>
              <a:tr h="200025">
                <a:tc>
                  <a:txBody>
                    <a:bodyPr/>
                    <a:lstStyle/>
                    <a:p>
                      <a:pPr algn="ctr" fontAlgn="ctr"/>
                      <a:r>
                        <a:rPr lang="en-IN" sz="1200" b="0" i="0" u="none" strike="noStrike">
                          <a:solidFill>
                            <a:srgbClr val="000000"/>
                          </a:solidFill>
                          <a:effectLst/>
                          <a:latin typeface="Times New Roman" panose="02020603050405020304" pitchFamily="18" charset="0"/>
                        </a:rPr>
                        <a:t>1.00E-05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0.771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0.811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0.79</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0.809</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7567426"/>
                  </a:ext>
                </a:extLst>
              </a:tr>
              <a:tr h="200025">
                <a:tc>
                  <a:txBody>
                    <a:bodyPr/>
                    <a:lstStyle/>
                    <a:p>
                      <a:pPr algn="ctr" fontAlgn="ctr"/>
                      <a:r>
                        <a:rPr lang="en-IN" sz="1200" b="0" i="0" u="none" strike="noStrike">
                          <a:solidFill>
                            <a:srgbClr val="000000"/>
                          </a:solidFill>
                          <a:effectLst/>
                          <a:latin typeface="Times New Roman" panose="02020603050405020304" pitchFamily="18" charset="0"/>
                        </a:rPr>
                        <a:t>2.00E-05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0.799</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Times New Roman" panose="02020603050405020304" pitchFamily="18" charset="0"/>
                        </a:rPr>
                        <a:t>0.797</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0.798</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0.8</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97742978"/>
                  </a:ext>
                </a:extLst>
              </a:tr>
              <a:tr h="200025">
                <a:tc>
                  <a:txBody>
                    <a:bodyPr/>
                    <a:lstStyle/>
                    <a:p>
                      <a:pPr algn="ctr" fontAlgn="ctr"/>
                      <a:r>
                        <a:rPr lang="en-IN" sz="1200" b="0" i="0" u="none" strike="noStrike">
                          <a:solidFill>
                            <a:srgbClr val="000000"/>
                          </a:solidFill>
                          <a:effectLst/>
                          <a:latin typeface="Times New Roman" panose="02020603050405020304" pitchFamily="18" charset="0"/>
                        </a:rPr>
                        <a:t>3.00E-05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0.761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0.789</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0.775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0.814</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8560715"/>
                  </a:ext>
                </a:extLst>
              </a:tr>
              <a:tr h="200025">
                <a:tc>
                  <a:txBody>
                    <a:bodyPr/>
                    <a:lstStyle/>
                    <a:p>
                      <a:pPr algn="ctr" fontAlgn="ctr"/>
                      <a:r>
                        <a:rPr lang="en-IN" sz="1200" b="0" i="0" u="none" strike="noStrike">
                          <a:solidFill>
                            <a:srgbClr val="000000"/>
                          </a:solidFill>
                          <a:effectLst/>
                          <a:latin typeface="Times New Roman" panose="02020603050405020304" pitchFamily="18" charset="0"/>
                        </a:rPr>
                        <a:t>4.00E-05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0.742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0.799</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0.769</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0.81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0131672"/>
                  </a:ext>
                </a:extLst>
              </a:tr>
              <a:tr h="200025">
                <a:tc>
                  <a:txBody>
                    <a:bodyPr/>
                    <a:lstStyle/>
                    <a:p>
                      <a:pPr algn="ctr" fontAlgn="ctr"/>
                      <a:r>
                        <a:rPr lang="en-IN" sz="1200" b="0" i="0" u="none" strike="noStrike">
                          <a:solidFill>
                            <a:srgbClr val="000000"/>
                          </a:solidFill>
                          <a:effectLst/>
                          <a:latin typeface="Times New Roman" panose="02020603050405020304" pitchFamily="18" charset="0"/>
                        </a:rPr>
                        <a:t>5.00E-05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0.783</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0.823</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0.802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0.812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5196759"/>
                  </a:ext>
                </a:extLst>
              </a:tr>
              <a:tr h="200025">
                <a:tc>
                  <a:txBody>
                    <a:bodyPr/>
                    <a:lstStyle/>
                    <a:p>
                      <a:pPr algn="ctr" fontAlgn="ctr"/>
                      <a:r>
                        <a:rPr lang="en-IN" sz="1200" b="0" i="0" u="none" strike="noStrike">
                          <a:solidFill>
                            <a:srgbClr val="000000"/>
                          </a:solidFill>
                          <a:effectLst/>
                          <a:latin typeface="Times New Roman" panose="02020603050405020304" pitchFamily="18" charset="0"/>
                        </a:rPr>
                        <a:t>6.00E-05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0.744</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0.777</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Times New Roman" panose="02020603050405020304" pitchFamily="18" charset="0"/>
                        </a:rPr>
                        <a:t>0.765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4615713"/>
                  </a:ext>
                </a:extLst>
              </a:tr>
            </a:tbl>
          </a:graphicData>
        </a:graphic>
      </p:graphicFrame>
      <p:graphicFrame>
        <p:nvGraphicFramePr>
          <p:cNvPr id="9" name="Table 8">
            <a:extLst>
              <a:ext uri="{FF2B5EF4-FFF2-40B4-BE49-F238E27FC236}">
                <a16:creationId xmlns:a16="http://schemas.microsoft.com/office/drawing/2014/main" id="{70C58404-CC9B-FA31-9E5D-ACB15F53C6D2}"/>
              </a:ext>
            </a:extLst>
          </p:cNvPr>
          <p:cNvGraphicFramePr>
            <a:graphicFrameLocks noGrp="1"/>
          </p:cNvGraphicFramePr>
          <p:nvPr>
            <p:extLst>
              <p:ext uri="{D42A27DB-BD31-4B8C-83A1-F6EECF244321}">
                <p14:modId xmlns:p14="http://schemas.microsoft.com/office/powerpoint/2010/main" val="3734758274"/>
              </p:ext>
            </p:extLst>
          </p:nvPr>
        </p:nvGraphicFramePr>
        <p:xfrm>
          <a:off x="7795797" y="4044582"/>
          <a:ext cx="3644898" cy="1395730"/>
        </p:xfrm>
        <a:graphic>
          <a:graphicData uri="http://schemas.openxmlformats.org/drawingml/2006/table">
            <a:tbl>
              <a:tblPr/>
              <a:tblGrid>
                <a:gridCol w="880738">
                  <a:extLst>
                    <a:ext uri="{9D8B030D-6E8A-4147-A177-3AD203B41FA5}">
                      <a16:colId xmlns:a16="http://schemas.microsoft.com/office/drawing/2014/main" val="4016832155"/>
                    </a:ext>
                  </a:extLst>
                </a:gridCol>
                <a:gridCol w="691040">
                  <a:extLst>
                    <a:ext uri="{9D8B030D-6E8A-4147-A177-3AD203B41FA5}">
                      <a16:colId xmlns:a16="http://schemas.microsoft.com/office/drawing/2014/main" val="2656354367"/>
                    </a:ext>
                  </a:extLst>
                </a:gridCol>
                <a:gridCol w="691040">
                  <a:extLst>
                    <a:ext uri="{9D8B030D-6E8A-4147-A177-3AD203B41FA5}">
                      <a16:colId xmlns:a16="http://schemas.microsoft.com/office/drawing/2014/main" val="820620475"/>
                    </a:ext>
                  </a:extLst>
                </a:gridCol>
                <a:gridCol w="691040">
                  <a:extLst>
                    <a:ext uri="{9D8B030D-6E8A-4147-A177-3AD203B41FA5}">
                      <a16:colId xmlns:a16="http://schemas.microsoft.com/office/drawing/2014/main" val="2251119348"/>
                    </a:ext>
                  </a:extLst>
                </a:gridCol>
                <a:gridCol w="691040">
                  <a:extLst>
                    <a:ext uri="{9D8B030D-6E8A-4147-A177-3AD203B41FA5}">
                      <a16:colId xmlns:a16="http://schemas.microsoft.com/office/drawing/2014/main" val="3047528903"/>
                    </a:ext>
                  </a:extLst>
                </a:gridCol>
              </a:tblGrid>
              <a:tr h="195580">
                <a:tc>
                  <a:txBody>
                    <a:bodyPr/>
                    <a:lstStyle/>
                    <a:p>
                      <a:pPr algn="ctr" fontAlgn="ctr"/>
                      <a:r>
                        <a:rPr lang="en-IN" sz="1200" b="1" i="0" u="none" strike="noStrike">
                          <a:solidFill>
                            <a:srgbClr val="000000"/>
                          </a:solidFill>
                          <a:effectLst/>
                          <a:latin typeface="Times New Roman" panose="02020603050405020304" pitchFamily="18" charset="0"/>
                        </a:rPr>
                        <a:t>Epochs</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Precision</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Recall</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F1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Accuracy</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4150259"/>
                  </a:ext>
                </a:extLst>
              </a:tr>
              <a:tr h="200025">
                <a:tc>
                  <a:txBody>
                    <a:bodyPr/>
                    <a:lstStyle/>
                    <a:p>
                      <a:pPr algn="ctr" fontAlgn="ctr"/>
                      <a:r>
                        <a:rPr lang="en-IN" sz="1200" b="0" i="0" u="none" strike="noStrike">
                          <a:solidFill>
                            <a:srgbClr val="000000"/>
                          </a:solidFill>
                          <a:effectLst/>
                          <a:latin typeface="Times New Roman" panose="02020603050405020304" pitchFamily="18" charset="0"/>
                        </a:rPr>
                        <a:t>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0.466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0.36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0.406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0.451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420401"/>
                  </a:ext>
                </a:extLst>
              </a:tr>
              <a:tr h="200025">
                <a:tc>
                  <a:txBody>
                    <a:bodyPr/>
                    <a:lstStyle/>
                    <a:p>
                      <a:pPr algn="ctr" fontAlgn="ctr"/>
                      <a:r>
                        <a:rPr lang="en-IN" sz="1200" b="0" i="0" u="none" strike="noStrike">
                          <a:solidFill>
                            <a:srgbClr val="000000"/>
                          </a:solidFill>
                          <a:effectLst/>
                          <a:latin typeface="Times New Roman" panose="02020603050405020304" pitchFamily="18" charset="0"/>
                        </a:rPr>
                        <a:t>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0.775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Times New Roman" panose="02020603050405020304" pitchFamily="18" charset="0"/>
                        </a:rPr>
                        <a:t>0.792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0.783</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0.799</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1676594"/>
                  </a:ext>
                </a:extLst>
              </a:tr>
              <a:tr h="200025">
                <a:tc>
                  <a:txBody>
                    <a:bodyPr/>
                    <a:lstStyle/>
                    <a:p>
                      <a:pPr algn="ctr" fontAlgn="ctr"/>
                      <a:r>
                        <a:rPr lang="en-IN" sz="1200" b="0" i="0" u="none" strike="noStrike">
                          <a:solidFill>
                            <a:srgbClr val="000000"/>
                          </a:solidFill>
                          <a:effectLst/>
                          <a:latin typeface="Times New Roman" panose="02020603050405020304" pitchFamily="18" charset="0"/>
                        </a:rPr>
                        <a:t>10</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0.783</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0.823</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0.802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0.812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3382816"/>
                  </a:ext>
                </a:extLst>
              </a:tr>
              <a:tr h="200025">
                <a:tc>
                  <a:txBody>
                    <a:bodyPr/>
                    <a:lstStyle/>
                    <a:p>
                      <a:pPr algn="ctr" fontAlgn="ctr"/>
                      <a:r>
                        <a:rPr lang="en-IN" sz="1200" b="0" i="0" u="none" strike="noStrike">
                          <a:solidFill>
                            <a:srgbClr val="000000"/>
                          </a:solidFill>
                          <a:effectLst/>
                          <a:latin typeface="Times New Roman" panose="02020603050405020304" pitchFamily="18" charset="0"/>
                        </a:rPr>
                        <a:t>15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0.761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0.798</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0.779</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0.802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1074755"/>
                  </a:ext>
                </a:extLst>
              </a:tr>
              <a:tr h="200025">
                <a:tc>
                  <a:txBody>
                    <a:bodyPr/>
                    <a:lstStyle/>
                    <a:p>
                      <a:pPr algn="ctr" fontAlgn="ctr"/>
                      <a:r>
                        <a:rPr lang="en-IN" sz="1200" b="0" i="0" u="none" strike="noStrike">
                          <a:solidFill>
                            <a:srgbClr val="000000"/>
                          </a:solidFill>
                          <a:effectLst/>
                          <a:latin typeface="Times New Roman" panose="02020603050405020304" pitchFamily="18" charset="0"/>
                        </a:rPr>
                        <a:t>20</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0.771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0.816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0.792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0.786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8863438"/>
                  </a:ext>
                </a:extLst>
              </a:tr>
              <a:tr h="200025">
                <a:tc>
                  <a:txBody>
                    <a:bodyPr/>
                    <a:lstStyle/>
                    <a:p>
                      <a:pPr algn="ctr" fontAlgn="ctr"/>
                      <a:r>
                        <a:rPr lang="en-IN" sz="1200" b="0" i="0" u="none" strike="noStrike">
                          <a:solidFill>
                            <a:srgbClr val="000000"/>
                          </a:solidFill>
                          <a:effectLst/>
                          <a:latin typeface="Times New Roman" panose="02020603050405020304" pitchFamily="18" charset="0"/>
                        </a:rPr>
                        <a:t>25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0.747</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0.808</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0.776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Times New Roman" panose="02020603050405020304" pitchFamily="18" charset="0"/>
                        </a:rPr>
                        <a:t>0.789</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4818353"/>
                  </a:ext>
                </a:extLst>
              </a:tr>
            </a:tbl>
          </a:graphicData>
        </a:graphic>
      </p:graphicFrame>
      <p:sp>
        <p:nvSpPr>
          <p:cNvPr id="10" name="Rectangle: Rounded Corners 9">
            <a:extLst>
              <a:ext uri="{FF2B5EF4-FFF2-40B4-BE49-F238E27FC236}">
                <a16:creationId xmlns:a16="http://schemas.microsoft.com/office/drawing/2014/main" id="{2AB8B788-343B-C486-6DFA-E24C0F44F4B0}"/>
              </a:ext>
            </a:extLst>
          </p:cNvPr>
          <p:cNvSpPr/>
          <p:nvPr/>
        </p:nvSpPr>
        <p:spPr>
          <a:xfrm>
            <a:off x="8732601" y="5054361"/>
            <a:ext cx="2803585" cy="474453"/>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7531571-BA1A-5A4B-D380-8A71F8767517}"/>
              </a:ext>
            </a:extLst>
          </p:cNvPr>
          <p:cNvSpPr txBox="1"/>
          <p:nvPr/>
        </p:nvSpPr>
        <p:spPr>
          <a:xfrm>
            <a:off x="320615" y="1112946"/>
            <a:ext cx="7425512" cy="2321085"/>
          </a:xfrm>
          <a:prstGeom prst="rect">
            <a:avLst/>
          </a:prstGeom>
          <a:noFill/>
        </p:spPr>
        <p:txBody>
          <a:bodyPr wrap="square">
            <a:spAutoFit/>
          </a:bodyPr>
          <a:lstStyle/>
          <a:p>
            <a:pPr>
              <a:lnSpc>
                <a:spcPct val="150000"/>
              </a:lnSpc>
            </a:pPr>
            <a:r>
              <a:rPr lang="en-GB" sz="1400" b="1" dirty="0"/>
              <a:t>Learning Rate</a:t>
            </a:r>
          </a:p>
          <a:p>
            <a:pPr marL="171450" indent="-171450">
              <a:lnSpc>
                <a:spcPct val="150000"/>
              </a:lnSpc>
              <a:buFont typeface="Arial" panose="020B0604020202020204" pitchFamily="34" charset="0"/>
              <a:buChar char="•"/>
            </a:pPr>
            <a:r>
              <a:rPr lang="en-GB" sz="1400" b="1" dirty="0"/>
              <a:t>Best performance</a:t>
            </a:r>
            <a:r>
              <a:rPr lang="en-GB" sz="1400" dirty="0"/>
              <a:t> -&gt;  5.00E-05 -&gt; F1 Score 0.802</a:t>
            </a:r>
          </a:p>
          <a:p>
            <a:pPr marL="171450" indent="-171450">
              <a:lnSpc>
                <a:spcPct val="150000"/>
              </a:lnSpc>
              <a:buFont typeface="Arial" panose="020B0604020202020204" pitchFamily="34" charset="0"/>
              <a:buChar char="•"/>
            </a:pPr>
            <a:r>
              <a:rPr lang="en-GB" sz="1400" b="1" dirty="0"/>
              <a:t>Highest Recall</a:t>
            </a:r>
            <a:r>
              <a:rPr lang="en-GB" sz="1400" dirty="0"/>
              <a:t> -&gt; 0.823 -&gt; strong ability to identify all relevant instances. </a:t>
            </a:r>
          </a:p>
          <a:p>
            <a:pPr marL="171450" indent="-171450">
              <a:lnSpc>
                <a:spcPct val="150000"/>
              </a:lnSpc>
              <a:buFont typeface="Arial" panose="020B0604020202020204" pitchFamily="34" charset="0"/>
              <a:buChar char="•"/>
            </a:pPr>
            <a:r>
              <a:rPr lang="en-GB" sz="1400" b="1" dirty="0"/>
              <a:t>Worst performance</a:t>
            </a:r>
            <a:r>
              <a:rPr lang="en-GB" sz="1400" dirty="0"/>
              <a:t> -&gt; 6.00E-05 -&gt; F1 Score 0.76</a:t>
            </a:r>
          </a:p>
          <a:p>
            <a:pPr marL="171450" indent="-171450">
              <a:lnSpc>
                <a:spcPct val="150000"/>
              </a:lnSpc>
              <a:buFont typeface="Arial" panose="020B0604020202020204" pitchFamily="34" charset="0"/>
              <a:buChar char="•"/>
            </a:pPr>
            <a:r>
              <a:rPr lang="en-GB" sz="1400" b="1" dirty="0">
                <a:solidFill>
                  <a:schemeClr val="accent1">
                    <a:lumMod val="50000"/>
                  </a:schemeClr>
                </a:solidFill>
              </a:rPr>
              <a:t>Higher learning rates (up to a point) may help the model better optimize its weights and biases</a:t>
            </a:r>
            <a:r>
              <a:rPr lang="en-GB" sz="1400" dirty="0"/>
              <a:t>. </a:t>
            </a:r>
          </a:p>
          <a:p>
            <a:pPr marL="171450" indent="-171450">
              <a:lnSpc>
                <a:spcPct val="150000"/>
              </a:lnSpc>
              <a:buFont typeface="Arial" panose="020B0604020202020204" pitchFamily="34" charset="0"/>
              <a:buChar char="•"/>
            </a:pPr>
            <a:r>
              <a:rPr lang="en-GB" sz="1400" dirty="0">
                <a:solidFill>
                  <a:schemeClr val="accent2">
                    <a:lumMod val="75000"/>
                  </a:schemeClr>
                </a:solidFill>
              </a:rPr>
              <a:t>Beyond this optimal point (5.00E-05) model beginning to overshoot the optimal weights, thus reducing its ability to generalize the data accurately.</a:t>
            </a:r>
          </a:p>
        </p:txBody>
      </p:sp>
      <p:sp>
        <p:nvSpPr>
          <p:cNvPr id="14" name="TextBox 13">
            <a:extLst>
              <a:ext uri="{FF2B5EF4-FFF2-40B4-BE49-F238E27FC236}">
                <a16:creationId xmlns:a16="http://schemas.microsoft.com/office/drawing/2014/main" id="{B5F54CDB-6264-A85E-E19C-075D2B520588}"/>
              </a:ext>
            </a:extLst>
          </p:cNvPr>
          <p:cNvSpPr txBox="1"/>
          <p:nvPr/>
        </p:nvSpPr>
        <p:spPr>
          <a:xfrm>
            <a:off x="320615" y="3481490"/>
            <a:ext cx="6472071" cy="2321085"/>
          </a:xfrm>
          <a:prstGeom prst="rect">
            <a:avLst/>
          </a:prstGeom>
          <a:noFill/>
        </p:spPr>
        <p:txBody>
          <a:bodyPr wrap="square">
            <a:spAutoFit/>
          </a:bodyPr>
          <a:lstStyle/>
          <a:p>
            <a:pPr>
              <a:lnSpc>
                <a:spcPct val="150000"/>
              </a:lnSpc>
            </a:pPr>
            <a:r>
              <a:rPr lang="en-GB" sz="1400" b="1" dirty="0"/>
              <a:t>Number of Epochs</a:t>
            </a:r>
          </a:p>
          <a:p>
            <a:pPr marL="171450" indent="-171450">
              <a:lnSpc>
                <a:spcPct val="150000"/>
              </a:lnSpc>
              <a:buFont typeface="Arial" panose="020B0604020202020204" pitchFamily="34" charset="0"/>
              <a:buChar char="•"/>
            </a:pPr>
            <a:r>
              <a:rPr lang="en-GB" sz="1400" b="1" dirty="0"/>
              <a:t>Epoch 1 -&gt; </a:t>
            </a:r>
            <a:r>
              <a:rPr lang="en-GB" sz="1400" dirty="0"/>
              <a:t>All metrics &lt; 0.5 -&gt; </a:t>
            </a:r>
            <a:r>
              <a:rPr lang="en-GB" sz="1400" b="1" dirty="0"/>
              <a:t>model is just beginning to learn </a:t>
            </a:r>
            <a:r>
              <a:rPr lang="en-GB" sz="1400" dirty="0"/>
              <a:t>from the data.  </a:t>
            </a:r>
          </a:p>
          <a:p>
            <a:pPr marL="171450" indent="-171450">
              <a:lnSpc>
                <a:spcPct val="150000"/>
              </a:lnSpc>
              <a:buFont typeface="Arial" panose="020B0604020202020204" pitchFamily="34" charset="0"/>
              <a:buChar char="•"/>
            </a:pPr>
            <a:r>
              <a:rPr lang="en-GB" sz="1400" b="1" dirty="0"/>
              <a:t>Epoch 5 -&gt; </a:t>
            </a:r>
            <a:r>
              <a:rPr lang="en-GB" sz="1400" dirty="0"/>
              <a:t>All metrics</a:t>
            </a:r>
            <a:r>
              <a:rPr lang="en-GB" sz="1400" b="1" dirty="0"/>
              <a:t> </a:t>
            </a:r>
            <a:r>
              <a:rPr lang="en-GB" sz="1400" dirty="0"/>
              <a:t>&gt; 0.75 -&gt; </a:t>
            </a:r>
            <a:r>
              <a:rPr lang="en-GB" sz="1400" b="1" dirty="0"/>
              <a:t>model has learned a substantial amount from the training data</a:t>
            </a:r>
            <a:r>
              <a:rPr lang="en-GB" sz="1400" dirty="0"/>
              <a:t>.</a:t>
            </a:r>
          </a:p>
          <a:p>
            <a:pPr marL="171450" indent="-171450">
              <a:lnSpc>
                <a:spcPct val="150000"/>
              </a:lnSpc>
              <a:buFont typeface="Arial" panose="020B0604020202020204" pitchFamily="34" charset="0"/>
              <a:buChar char="•"/>
            </a:pPr>
            <a:r>
              <a:rPr lang="en-GB" sz="1400" b="1" dirty="0"/>
              <a:t>Epoch 10 -&gt; </a:t>
            </a:r>
            <a:r>
              <a:rPr lang="en-GB" sz="1400" dirty="0"/>
              <a:t> </a:t>
            </a:r>
            <a:r>
              <a:rPr lang="en-GB" sz="1400" b="1" dirty="0">
                <a:solidFill>
                  <a:schemeClr val="accent1">
                    <a:lumMod val="50000"/>
                  </a:schemeClr>
                </a:solidFill>
              </a:rPr>
              <a:t>Peak performance -&gt; F1 score 0.802 Accuracy 0.812</a:t>
            </a:r>
            <a:r>
              <a:rPr lang="en-GB" sz="1400" dirty="0"/>
              <a:t>.  </a:t>
            </a:r>
            <a:r>
              <a:rPr lang="en-GB" sz="1400" b="1" dirty="0">
                <a:solidFill>
                  <a:schemeClr val="accent1">
                    <a:lumMod val="50000"/>
                  </a:schemeClr>
                </a:solidFill>
              </a:rPr>
              <a:t>Model balance between overfitting and underfitting is optimal</a:t>
            </a:r>
            <a:r>
              <a:rPr lang="en-GB" sz="1400" dirty="0">
                <a:solidFill>
                  <a:schemeClr val="accent1">
                    <a:lumMod val="50000"/>
                  </a:schemeClr>
                </a:solidFill>
              </a:rPr>
              <a:t>.</a:t>
            </a:r>
          </a:p>
          <a:p>
            <a:pPr marL="171450" indent="-171450">
              <a:lnSpc>
                <a:spcPct val="150000"/>
              </a:lnSpc>
              <a:buFont typeface="Arial" panose="020B0604020202020204" pitchFamily="34" charset="0"/>
              <a:buChar char="•"/>
            </a:pPr>
            <a:r>
              <a:rPr lang="en-GB" sz="1400" b="1" dirty="0"/>
              <a:t>Epoch &gt; 10 -&gt; </a:t>
            </a:r>
            <a:r>
              <a:rPr lang="en-GB" sz="1400" dirty="0">
                <a:solidFill>
                  <a:schemeClr val="accent2">
                    <a:lumMod val="75000"/>
                  </a:schemeClr>
                </a:solidFill>
              </a:rPr>
              <a:t>noticeable drop in all metrics Precision 0.747 F1 0.776</a:t>
            </a:r>
            <a:r>
              <a:rPr lang="en-GB" sz="1400" dirty="0"/>
              <a:t>.</a:t>
            </a:r>
          </a:p>
        </p:txBody>
      </p:sp>
    </p:spTree>
    <p:extLst>
      <p:ext uri="{BB962C8B-B14F-4D97-AF65-F5344CB8AC3E}">
        <p14:creationId xmlns:p14="http://schemas.microsoft.com/office/powerpoint/2010/main" val="2439369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4454-D1C6-4BC2-D717-246FCF0E6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865D3-320A-4D74-4966-307974699FB2}"/>
              </a:ext>
            </a:extLst>
          </p:cNvPr>
          <p:cNvSpPr>
            <a:spLocks noGrp="1"/>
          </p:cNvSpPr>
          <p:nvPr>
            <p:ph type="title"/>
          </p:nvPr>
        </p:nvSpPr>
        <p:spPr>
          <a:xfrm>
            <a:off x="320615" y="149464"/>
            <a:ext cx="10515600" cy="808067"/>
          </a:xfrm>
        </p:spPr>
        <p:txBody>
          <a:bodyPr/>
          <a:lstStyle/>
          <a:p>
            <a:r>
              <a:rPr lang="en-IN" dirty="0"/>
              <a:t>Hyperparameter Tuning</a:t>
            </a:r>
          </a:p>
        </p:txBody>
      </p:sp>
      <p:graphicFrame>
        <p:nvGraphicFramePr>
          <p:cNvPr id="4" name="Table 3">
            <a:extLst>
              <a:ext uri="{FF2B5EF4-FFF2-40B4-BE49-F238E27FC236}">
                <a16:creationId xmlns:a16="http://schemas.microsoft.com/office/drawing/2014/main" id="{EE808B43-BC41-0C69-E435-D2F8386A1950}"/>
              </a:ext>
            </a:extLst>
          </p:cNvPr>
          <p:cNvGraphicFramePr>
            <a:graphicFrameLocks noGrp="1"/>
          </p:cNvGraphicFramePr>
          <p:nvPr>
            <p:extLst>
              <p:ext uri="{D42A27DB-BD31-4B8C-83A1-F6EECF244321}">
                <p14:modId xmlns:p14="http://schemas.microsoft.com/office/powerpoint/2010/main" val="1935485090"/>
              </p:ext>
            </p:extLst>
          </p:nvPr>
        </p:nvGraphicFramePr>
        <p:xfrm>
          <a:off x="7746487" y="2433320"/>
          <a:ext cx="3416300" cy="995680"/>
        </p:xfrm>
        <a:graphic>
          <a:graphicData uri="http://schemas.openxmlformats.org/drawingml/2006/table">
            <a:tbl>
              <a:tblPr/>
              <a:tblGrid>
                <a:gridCol w="825500">
                  <a:extLst>
                    <a:ext uri="{9D8B030D-6E8A-4147-A177-3AD203B41FA5}">
                      <a16:colId xmlns:a16="http://schemas.microsoft.com/office/drawing/2014/main" val="3776403654"/>
                    </a:ext>
                  </a:extLst>
                </a:gridCol>
                <a:gridCol w="647700">
                  <a:extLst>
                    <a:ext uri="{9D8B030D-6E8A-4147-A177-3AD203B41FA5}">
                      <a16:colId xmlns:a16="http://schemas.microsoft.com/office/drawing/2014/main" val="744339174"/>
                    </a:ext>
                  </a:extLst>
                </a:gridCol>
                <a:gridCol w="647700">
                  <a:extLst>
                    <a:ext uri="{9D8B030D-6E8A-4147-A177-3AD203B41FA5}">
                      <a16:colId xmlns:a16="http://schemas.microsoft.com/office/drawing/2014/main" val="1521014333"/>
                    </a:ext>
                  </a:extLst>
                </a:gridCol>
                <a:gridCol w="647700">
                  <a:extLst>
                    <a:ext uri="{9D8B030D-6E8A-4147-A177-3AD203B41FA5}">
                      <a16:colId xmlns:a16="http://schemas.microsoft.com/office/drawing/2014/main" val="3584390825"/>
                    </a:ext>
                  </a:extLst>
                </a:gridCol>
                <a:gridCol w="647700">
                  <a:extLst>
                    <a:ext uri="{9D8B030D-6E8A-4147-A177-3AD203B41FA5}">
                      <a16:colId xmlns:a16="http://schemas.microsoft.com/office/drawing/2014/main" val="1337789484"/>
                    </a:ext>
                  </a:extLst>
                </a:gridCol>
              </a:tblGrid>
              <a:tr h="195580">
                <a:tc>
                  <a:txBody>
                    <a:bodyPr/>
                    <a:lstStyle/>
                    <a:p>
                      <a:pPr algn="just" fontAlgn="ctr"/>
                      <a:r>
                        <a:rPr lang="en-IN" sz="1200" b="1" i="0" u="none" strike="noStrike">
                          <a:solidFill>
                            <a:srgbClr val="000000"/>
                          </a:solidFill>
                          <a:effectLst/>
                          <a:latin typeface="Times New Roman" panose="02020603050405020304" pitchFamily="18" charset="0"/>
                        </a:rPr>
                        <a:t>Batch Size</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Precision</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Recall</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F1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Accuracy</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3138267"/>
                  </a:ext>
                </a:extLst>
              </a:tr>
              <a:tr h="200025">
                <a:tc>
                  <a:txBody>
                    <a:bodyPr/>
                    <a:lstStyle/>
                    <a:p>
                      <a:pPr algn="ctr" fontAlgn="ctr"/>
                      <a:r>
                        <a:rPr lang="en-IN" sz="1200" b="0" i="0" u="none" strike="noStrike">
                          <a:solidFill>
                            <a:srgbClr val="000000"/>
                          </a:solidFill>
                          <a:effectLst/>
                          <a:latin typeface="Times New Roman" panose="02020603050405020304" pitchFamily="18" charset="0"/>
                        </a:rPr>
                        <a:t>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0.784</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0.765</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0.774</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0.776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0481877"/>
                  </a:ext>
                </a:extLst>
              </a:tr>
              <a:tr h="200025">
                <a:tc>
                  <a:txBody>
                    <a:bodyPr/>
                    <a:lstStyle/>
                    <a:p>
                      <a:pPr algn="ctr" fontAlgn="ctr"/>
                      <a:r>
                        <a:rPr lang="en-IN" sz="1200" b="0" i="0" u="none" strike="noStrike">
                          <a:solidFill>
                            <a:srgbClr val="000000"/>
                          </a:solidFill>
                          <a:effectLst/>
                          <a:latin typeface="Times New Roman" panose="02020603050405020304" pitchFamily="18" charset="0"/>
                        </a:rPr>
                        <a:t>4</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0.783</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0.824</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0.803</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Times New Roman" panose="02020603050405020304" pitchFamily="18" charset="0"/>
                        </a:rPr>
                        <a:t>0.812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6195915"/>
                  </a:ext>
                </a:extLst>
              </a:tr>
              <a:tr h="200025">
                <a:tc>
                  <a:txBody>
                    <a:bodyPr/>
                    <a:lstStyle/>
                    <a:p>
                      <a:pPr algn="ctr" fontAlgn="ctr"/>
                      <a:r>
                        <a:rPr lang="en-IN" sz="1200" b="0" i="0" u="none" strike="noStrike">
                          <a:solidFill>
                            <a:srgbClr val="000000"/>
                          </a:solidFill>
                          <a:effectLst/>
                          <a:latin typeface="Times New Roman" panose="02020603050405020304" pitchFamily="18" charset="0"/>
                        </a:rPr>
                        <a:t>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0.752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0.791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0.771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0.783</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3214276"/>
                  </a:ext>
                </a:extLst>
              </a:tr>
              <a:tr h="200025">
                <a:tc>
                  <a:txBody>
                    <a:bodyPr/>
                    <a:lstStyle/>
                    <a:p>
                      <a:pPr algn="ctr" fontAlgn="ctr"/>
                      <a:r>
                        <a:rPr lang="en-IN" sz="1200" b="0" i="0" u="none" strike="noStrike">
                          <a:solidFill>
                            <a:srgbClr val="000000"/>
                          </a:solidFill>
                          <a:effectLst/>
                          <a:latin typeface="Times New Roman" panose="02020603050405020304" pitchFamily="18" charset="0"/>
                        </a:rPr>
                        <a:t>10</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Times New Roman" panose="02020603050405020304" pitchFamily="18" charset="0"/>
                        </a:rPr>
                        <a:t>0.782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0.796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0.789</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Times New Roman" panose="02020603050405020304" pitchFamily="18" charset="0"/>
                        </a:rPr>
                        <a:t>0.81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9285333"/>
                  </a:ext>
                </a:extLst>
              </a:tr>
            </a:tbl>
          </a:graphicData>
        </a:graphic>
      </p:graphicFrame>
      <p:sp>
        <p:nvSpPr>
          <p:cNvPr id="7" name="TextBox 6">
            <a:extLst>
              <a:ext uri="{FF2B5EF4-FFF2-40B4-BE49-F238E27FC236}">
                <a16:creationId xmlns:a16="http://schemas.microsoft.com/office/drawing/2014/main" id="{7C0E29AD-7294-D214-E3D3-5BFFE3F2B479}"/>
              </a:ext>
            </a:extLst>
          </p:cNvPr>
          <p:cNvSpPr txBox="1"/>
          <p:nvPr/>
        </p:nvSpPr>
        <p:spPr>
          <a:xfrm>
            <a:off x="528881" y="1128404"/>
            <a:ext cx="6895176" cy="4339650"/>
          </a:xfrm>
          <a:prstGeom prst="rect">
            <a:avLst/>
          </a:prstGeom>
          <a:noFill/>
        </p:spPr>
        <p:txBody>
          <a:bodyPr wrap="square">
            <a:spAutoFit/>
          </a:bodyPr>
          <a:lstStyle/>
          <a:p>
            <a:pPr>
              <a:lnSpc>
                <a:spcPct val="150000"/>
              </a:lnSpc>
            </a:pPr>
            <a:r>
              <a:rPr lang="en-GB" sz="1400" b="1" dirty="0"/>
              <a:t>Batch Size</a:t>
            </a:r>
          </a:p>
          <a:p>
            <a:pPr marL="171450" indent="-171450">
              <a:lnSpc>
                <a:spcPct val="150000"/>
              </a:lnSpc>
              <a:buFont typeface="Arial" panose="020B0604020202020204" pitchFamily="34" charset="0"/>
              <a:buChar char="•"/>
            </a:pPr>
            <a:r>
              <a:rPr lang="en-GB" sz="1400" b="1" dirty="0"/>
              <a:t>Size 2 </a:t>
            </a:r>
            <a:r>
              <a:rPr lang="en-GB" sz="1400" dirty="0"/>
              <a:t>-&gt; lowest recall and F1 score</a:t>
            </a:r>
          </a:p>
          <a:p>
            <a:pPr marL="171450" indent="-171450">
              <a:lnSpc>
                <a:spcPct val="150000"/>
              </a:lnSpc>
              <a:buFont typeface="Arial" panose="020B0604020202020204" pitchFamily="34" charset="0"/>
              <a:buChar char="•"/>
            </a:pPr>
            <a:r>
              <a:rPr lang="en-GB" sz="1400" b="1" dirty="0"/>
              <a:t>Size 4 </a:t>
            </a:r>
            <a:r>
              <a:rPr lang="en-GB" sz="1400" dirty="0"/>
              <a:t>-&gt; highest F1 score and accuracy of all batch sizes tested, improves recall significantly without compromising much on precision</a:t>
            </a:r>
          </a:p>
          <a:p>
            <a:pPr marL="171450" indent="-171450">
              <a:lnSpc>
                <a:spcPct val="150000"/>
              </a:lnSpc>
              <a:buFont typeface="Arial" panose="020B0604020202020204" pitchFamily="34" charset="0"/>
              <a:buChar char="•"/>
            </a:pPr>
            <a:r>
              <a:rPr lang="en-GB" sz="1400" b="1" dirty="0"/>
              <a:t>Size 6</a:t>
            </a:r>
            <a:r>
              <a:rPr lang="en-GB" sz="1400" dirty="0"/>
              <a:t> -&gt;  decrease in all metrics, suggesting it might not be as efficient as smaller batches for this dataset and model configuration</a:t>
            </a:r>
          </a:p>
          <a:p>
            <a:pPr marL="171450" indent="-171450">
              <a:lnSpc>
                <a:spcPct val="150000"/>
              </a:lnSpc>
              <a:buFont typeface="Arial" panose="020B0604020202020204" pitchFamily="34" charset="0"/>
              <a:buChar char="•"/>
            </a:pPr>
            <a:r>
              <a:rPr lang="en-GB" sz="1400" b="1" dirty="0"/>
              <a:t>Size 10 </a:t>
            </a:r>
            <a:r>
              <a:rPr lang="en-GB" sz="1400" dirty="0"/>
              <a:t>-&gt; slightly better than for batch size 2 but still lower than for batch size 4</a:t>
            </a:r>
          </a:p>
          <a:p>
            <a:endParaRPr lang="en-GB" sz="1200" dirty="0"/>
          </a:p>
          <a:p>
            <a:r>
              <a:rPr lang="en-GB" sz="1400" dirty="0"/>
              <a:t>Overall, a </a:t>
            </a:r>
            <a:r>
              <a:rPr lang="en-GB" sz="1400" b="1" dirty="0">
                <a:solidFill>
                  <a:schemeClr val="accent1">
                    <a:lumMod val="50000"/>
                  </a:schemeClr>
                </a:solidFill>
              </a:rPr>
              <a:t>batch size of 4 seems to provide the best balance</a:t>
            </a:r>
            <a:r>
              <a:rPr lang="en-GB" sz="1400" b="1" dirty="0"/>
              <a:t> </a:t>
            </a:r>
            <a:r>
              <a:rPr lang="en-GB" sz="1400" dirty="0"/>
              <a:t>between precision, recall, F1 score, and accuracy for this dataset and model.</a:t>
            </a:r>
          </a:p>
          <a:p>
            <a:endParaRPr lang="en-GB" sz="1200" dirty="0"/>
          </a:p>
          <a:p>
            <a:pPr>
              <a:lnSpc>
                <a:spcPct val="150000"/>
              </a:lnSpc>
            </a:pPr>
            <a:r>
              <a:rPr lang="en-GB" sz="1400" dirty="0"/>
              <a:t>Interpretation </a:t>
            </a:r>
          </a:p>
          <a:p>
            <a:r>
              <a:rPr lang="en-GB" sz="1400" b="1" dirty="0"/>
              <a:t>Generalization</a:t>
            </a:r>
            <a:r>
              <a:rPr lang="en-GB" sz="1400" dirty="0"/>
              <a:t>: Batch size 4 seems to strike a balance between these extremes. It is large enough to provide stability in the gradients, reducing the noise seen in very small batches like 2, yet small enough to retain some level of noise, which helps in escaping poor local minima and promotes better generalization.</a:t>
            </a:r>
          </a:p>
        </p:txBody>
      </p:sp>
    </p:spTree>
    <p:extLst>
      <p:ext uri="{BB962C8B-B14F-4D97-AF65-F5344CB8AC3E}">
        <p14:creationId xmlns:p14="http://schemas.microsoft.com/office/powerpoint/2010/main" val="1534711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99472-EB49-9989-E1EB-C984F3345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B2414-72F9-137C-0988-4693C4CE1491}"/>
              </a:ext>
            </a:extLst>
          </p:cNvPr>
          <p:cNvSpPr>
            <a:spLocks noGrp="1"/>
          </p:cNvSpPr>
          <p:nvPr>
            <p:ph type="title"/>
          </p:nvPr>
        </p:nvSpPr>
        <p:spPr>
          <a:xfrm>
            <a:off x="441385" y="149466"/>
            <a:ext cx="10515600" cy="859826"/>
          </a:xfrm>
        </p:spPr>
        <p:txBody>
          <a:bodyPr/>
          <a:lstStyle/>
          <a:p>
            <a:r>
              <a:rPr lang="en-IN" dirty="0"/>
              <a:t>Conclusion</a:t>
            </a:r>
          </a:p>
        </p:txBody>
      </p:sp>
      <p:sp>
        <p:nvSpPr>
          <p:cNvPr id="3" name="Content Placeholder 2">
            <a:extLst>
              <a:ext uri="{FF2B5EF4-FFF2-40B4-BE49-F238E27FC236}">
                <a16:creationId xmlns:a16="http://schemas.microsoft.com/office/drawing/2014/main" id="{844BEE6D-1DF8-1769-1259-251483D43ED0}"/>
              </a:ext>
            </a:extLst>
          </p:cNvPr>
          <p:cNvSpPr>
            <a:spLocks noGrp="1"/>
          </p:cNvSpPr>
          <p:nvPr>
            <p:ph idx="1"/>
          </p:nvPr>
        </p:nvSpPr>
        <p:spPr>
          <a:xfrm>
            <a:off x="207386" y="1092379"/>
            <a:ext cx="11777228" cy="5313864"/>
          </a:xfrm>
        </p:spPr>
        <p:txBody>
          <a:bodyPr>
            <a:normAutofit/>
          </a:bodyPr>
          <a:lstStyle/>
          <a:p>
            <a:pPr>
              <a:lnSpc>
                <a:spcPct val="150000"/>
              </a:lnSpc>
            </a:pPr>
            <a:r>
              <a:rPr lang="en-IN" sz="1800" dirty="0">
                <a:ea typeface="Calibri" panose="020F0502020204030204" pitchFamily="34" charset="0"/>
              </a:rPr>
              <a:t>We began with a thorough </a:t>
            </a:r>
            <a:r>
              <a:rPr lang="en-IN" sz="1800" b="1" dirty="0">
                <a:ea typeface="Calibri" panose="020F0502020204030204" pitchFamily="34" charset="0"/>
              </a:rPr>
              <a:t>exploratory data analysis </a:t>
            </a:r>
            <a:r>
              <a:rPr lang="en-IN" sz="1800" dirty="0">
                <a:ea typeface="Calibri" panose="020F0502020204030204" pitchFamily="34" charset="0"/>
              </a:rPr>
              <a:t>that informed our preprocessing and model configuration strategies. </a:t>
            </a:r>
          </a:p>
          <a:p>
            <a:pPr>
              <a:lnSpc>
                <a:spcPct val="150000"/>
              </a:lnSpc>
            </a:pPr>
            <a:r>
              <a:rPr lang="en-IN" sz="1800" dirty="0">
                <a:ea typeface="Calibri" panose="020F0502020204030204" pitchFamily="34" charset="0"/>
              </a:rPr>
              <a:t>The preprocessing steps were designed to transform image data and annotations into a model-friendly format, laying the groundwork for effective model training.</a:t>
            </a:r>
          </a:p>
          <a:p>
            <a:pPr>
              <a:lnSpc>
                <a:spcPct val="150000"/>
              </a:lnSpc>
            </a:pPr>
            <a:r>
              <a:rPr lang="en-GB" sz="1800" dirty="0">
                <a:ea typeface="Calibri" panose="020F0502020204030204" pitchFamily="34" charset="0"/>
              </a:rPr>
              <a:t>The we carried out fine tuning - </a:t>
            </a:r>
            <a:r>
              <a:rPr lang="en-GB" sz="1800" b="1" dirty="0">
                <a:ea typeface="Calibri" panose="020F0502020204030204" pitchFamily="34" charset="0"/>
              </a:rPr>
              <a:t>F1 score of 0.802 and an Accuracy of 0.812 – </a:t>
            </a:r>
            <a:r>
              <a:rPr lang="en-GB" sz="1800" dirty="0">
                <a:ea typeface="Calibri" panose="020F0502020204030204" pitchFamily="34" charset="0"/>
              </a:rPr>
              <a:t>model able to generalize the knowledge it had learned without overfitting to the training data. </a:t>
            </a:r>
          </a:p>
          <a:p>
            <a:pPr>
              <a:lnSpc>
                <a:spcPct val="150000"/>
              </a:lnSpc>
            </a:pPr>
            <a:r>
              <a:rPr lang="en-GB" sz="1800" dirty="0">
                <a:ea typeface="Calibri" panose="020F0502020204030204" pitchFamily="34" charset="0"/>
              </a:rPr>
              <a:t>Adjustments to the learning rate, batch size, and epochs were made with the goal of optimizing the model's performance, with </a:t>
            </a:r>
            <a:r>
              <a:rPr lang="en-GB" sz="1800" b="1" dirty="0">
                <a:ea typeface="Calibri" panose="020F0502020204030204" pitchFamily="34" charset="0"/>
              </a:rPr>
              <a:t>5e-5 learning rate, 10 epochs and a batch size of 4 </a:t>
            </a:r>
            <a:r>
              <a:rPr lang="en-GB" sz="1800" dirty="0">
                <a:ea typeface="Calibri" panose="020F0502020204030204" pitchFamily="34" charset="0"/>
              </a:rPr>
              <a:t>emerging as the most effective configuration.</a:t>
            </a:r>
            <a:r>
              <a:rPr lang="en-GB" sz="1800" b="1" dirty="0">
                <a:solidFill>
                  <a:schemeClr val="accent1">
                    <a:lumMod val="50000"/>
                  </a:schemeClr>
                </a:solidFill>
              </a:rPr>
              <a:t> Higher learning rates (up to a point) may help the model better optimize its weights and biases.</a:t>
            </a:r>
            <a:endParaRPr lang="en-GB" sz="1800" dirty="0">
              <a:ea typeface="Calibri" panose="020F0502020204030204" pitchFamily="34" charset="0"/>
            </a:endParaRPr>
          </a:p>
          <a:p>
            <a:pPr>
              <a:lnSpc>
                <a:spcPct val="150000"/>
              </a:lnSpc>
            </a:pPr>
            <a:r>
              <a:rPr lang="en-GB" sz="1800" dirty="0">
                <a:ea typeface="Calibri" panose="020F0502020204030204" pitchFamily="34" charset="0"/>
              </a:rPr>
              <a:t>Thus post required preprocessing, model selection, and strategic fine-tuning, a pre-trained LLM can be adapted for the task of form understanding.</a:t>
            </a:r>
            <a:endParaRPr lang="en-IN" sz="1800" dirty="0">
              <a:ea typeface="Calibri" panose="020F0502020204030204" pitchFamily="34" charset="0"/>
            </a:endParaRPr>
          </a:p>
        </p:txBody>
      </p:sp>
    </p:spTree>
    <p:extLst>
      <p:ext uri="{BB962C8B-B14F-4D97-AF65-F5344CB8AC3E}">
        <p14:creationId xmlns:p14="http://schemas.microsoft.com/office/powerpoint/2010/main" val="339173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B9A22-79A7-F160-9C52-91F1EB725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0E660B-CEF5-7AC5-1CF8-C4904C74195A}"/>
              </a:ext>
            </a:extLst>
          </p:cNvPr>
          <p:cNvSpPr>
            <a:spLocks noGrp="1"/>
          </p:cNvSpPr>
          <p:nvPr>
            <p:ph type="title"/>
          </p:nvPr>
        </p:nvSpPr>
        <p:spPr>
          <a:xfrm>
            <a:off x="570782" y="209850"/>
            <a:ext cx="10515600" cy="816694"/>
          </a:xfrm>
        </p:spPr>
        <p:txBody>
          <a:bodyPr/>
          <a:lstStyle/>
          <a:p>
            <a:r>
              <a:rPr lang="en-IN" dirty="0"/>
              <a:t>Future Recommendation</a:t>
            </a:r>
          </a:p>
        </p:txBody>
      </p:sp>
      <p:sp>
        <p:nvSpPr>
          <p:cNvPr id="5" name="TextBox 4">
            <a:extLst>
              <a:ext uri="{FF2B5EF4-FFF2-40B4-BE49-F238E27FC236}">
                <a16:creationId xmlns:a16="http://schemas.microsoft.com/office/drawing/2014/main" id="{31F58D24-C2CC-B6CB-3471-D4EBCC61DE47}"/>
              </a:ext>
            </a:extLst>
          </p:cNvPr>
          <p:cNvSpPr txBox="1"/>
          <p:nvPr/>
        </p:nvSpPr>
        <p:spPr>
          <a:xfrm>
            <a:off x="570782" y="1152048"/>
            <a:ext cx="10936856" cy="4999061"/>
          </a:xfrm>
          <a:prstGeom prst="rect">
            <a:avLst/>
          </a:prstGeom>
          <a:noFill/>
        </p:spPr>
        <p:txBody>
          <a:bodyPr wrap="square">
            <a:spAutoFit/>
          </a:bodyPr>
          <a:lstStyle/>
          <a:p>
            <a:pPr marL="285750" indent="-285750" algn="just">
              <a:lnSpc>
                <a:spcPct val="150000"/>
              </a:lnSpc>
              <a:spcAft>
                <a:spcPts val="800"/>
              </a:spcAft>
              <a:buFont typeface="Wingdings" panose="05000000000000000000" pitchFamily="2" charset="2"/>
              <a:buChar char="Ø"/>
            </a:pPr>
            <a:r>
              <a:rPr lang="en-GB" sz="1600" b="1" dirty="0"/>
              <a:t>Datasets</a:t>
            </a:r>
            <a:r>
              <a:rPr lang="en-GB" sz="1600" dirty="0"/>
              <a:t> : Larger refined datasets can be used for fine-tuning. </a:t>
            </a:r>
            <a:r>
              <a:rPr lang="en-IN" sz="1600" dirty="0"/>
              <a:t>Fine-tuning on invoice dataset could significantly enhance its performance on forms due to shared crucial tasks such as word grouping, entity labelling, and entity linking. Invoices, like forms, consist of structured data where entities like dates, amounts, and names are critical for comprehension. </a:t>
            </a:r>
          </a:p>
          <a:p>
            <a:pPr marL="285750" indent="-285750" algn="just">
              <a:lnSpc>
                <a:spcPct val="150000"/>
              </a:lnSpc>
              <a:spcAft>
                <a:spcPts val="800"/>
              </a:spcAft>
              <a:buFont typeface="Wingdings" panose="05000000000000000000" pitchFamily="2" charset="2"/>
              <a:buChar char="Ø"/>
            </a:pPr>
            <a:r>
              <a:rPr lang="en-IN" sz="1600" b="1" dirty="0"/>
              <a:t>Layout Embeddings </a:t>
            </a:r>
            <a:r>
              <a:rPr lang="en-IN" sz="1600" dirty="0"/>
              <a:t>: Different methods of encoding the bounding box coordinates. Relative positional, sinusoidal, etc to be explored. Still an active area of research</a:t>
            </a:r>
          </a:p>
          <a:p>
            <a:pPr marL="285750" indent="-285750" algn="just">
              <a:lnSpc>
                <a:spcPct val="150000"/>
              </a:lnSpc>
              <a:spcAft>
                <a:spcPts val="800"/>
              </a:spcAft>
              <a:buFont typeface="Wingdings" panose="05000000000000000000" pitchFamily="2" charset="2"/>
              <a:buChar char="Ø"/>
            </a:pPr>
            <a:r>
              <a:rPr lang="en-IN" sz="1600" b="1" dirty="0"/>
              <a:t>Fine-tuning methods/ensemble </a:t>
            </a:r>
            <a:r>
              <a:rPr lang="en-IN" sz="1600" dirty="0"/>
              <a:t>: LORA, QLORA, leveraging Axolotl library for Adapter fine tuning, etc</a:t>
            </a:r>
          </a:p>
          <a:p>
            <a:pPr marL="285750" indent="-285750" algn="just">
              <a:lnSpc>
                <a:spcPct val="150000"/>
              </a:lnSpc>
              <a:spcAft>
                <a:spcPts val="800"/>
              </a:spcAft>
              <a:buFont typeface="Wingdings" panose="05000000000000000000" pitchFamily="2" charset="2"/>
              <a:buChar char="Ø"/>
            </a:pPr>
            <a:r>
              <a:rPr lang="en-IN" sz="1600" b="1" dirty="0"/>
              <a:t>Pre-trained Model Selection  </a:t>
            </a:r>
            <a:r>
              <a:rPr lang="en-IN" sz="1600" dirty="0"/>
              <a:t>: Decoder, Encoder-Decoder model performance on form understanding. A comparative study on model sizes will also help understand effect of model size on performance. Hardware requirements to be scaled up proportionally.</a:t>
            </a:r>
          </a:p>
          <a:p>
            <a:pPr marL="285750" indent="-285750" algn="just">
              <a:lnSpc>
                <a:spcPct val="150000"/>
              </a:lnSpc>
              <a:spcAft>
                <a:spcPts val="800"/>
              </a:spcAft>
              <a:buFont typeface="Wingdings" panose="05000000000000000000" pitchFamily="2" charset="2"/>
              <a:buChar char="Ø"/>
            </a:pPr>
            <a:r>
              <a:rPr lang="en-IN" sz="1600" b="1" dirty="0"/>
              <a:t>Document Image Pre-processing/Augmentation </a:t>
            </a:r>
            <a:r>
              <a:rPr lang="en-IN" sz="1600" dirty="0"/>
              <a:t>: To develop feature maps that emphasize linked entities and are able to separately encode general text versus labelled entities</a:t>
            </a:r>
          </a:p>
          <a:p>
            <a:pPr marL="285750" indent="-285750" algn="just">
              <a:lnSpc>
                <a:spcPct val="150000"/>
              </a:lnSpc>
              <a:spcAft>
                <a:spcPts val="800"/>
              </a:spcAft>
              <a:buFont typeface="Wingdings" panose="05000000000000000000" pitchFamily="2" charset="2"/>
              <a:buChar char="Ø"/>
            </a:pPr>
            <a:endParaRPr lang="en-GB" sz="1600" dirty="0"/>
          </a:p>
        </p:txBody>
      </p:sp>
    </p:spTree>
    <p:extLst>
      <p:ext uri="{BB962C8B-B14F-4D97-AF65-F5344CB8AC3E}">
        <p14:creationId xmlns:p14="http://schemas.microsoft.com/office/powerpoint/2010/main" val="276363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FE619-6D47-166D-9B64-640A9DC72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74612E-39DA-ADA8-67FA-69BDFD2D2D2A}"/>
              </a:ext>
            </a:extLst>
          </p:cNvPr>
          <p:cNvSpPr>
            <a:spLocks noGrp="1"/>
          </p:cNvSpPr>
          <p:nvPr>
            <p:ph type="title"/>
          </p:nvPr>
        </p:nvSpPr>
        <p:spPr>
          <a:xfrm>
            <a:off x="708804" y="2766218"/>
            <a:ext cx="10515600" cy="1325563"/>
          </a:xfrm>
        </p:spPr>
        <p:txBody>
          <a:bodyPr/>
          <a:lstStyle/>
          <a:p>
            <a:pPr algn="ctr"/>
            <a:r>
              <a:rPr lang="en-IN" dirty="0"/>
              <a:t>Thank you</a:t>
            </a:r>
          </a:p>
        </p:txBody>
      </p:sp>
    </p:spTree>
    <p:extLst>
      <p:ext uri="{BB962C8B-B14F-4D97-AF65-F5344CB8AC3E}">
        <p14:creationId xmlns:p14="http://schemas.microsoft.com/office/powerpoint/2010/main" val="1517068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705A7-CB04-6690-FF3D-AB5CAD9EC23C}"/>
              </a:ext>
            </a:extLst>
          </p:cNvPr>
          <p:cNvSpPr>
            <a:spLocks noGrp="1"/>
          </p:cNvSpPr>
          <p:nvPr>
            <p:ph type="title"/>
          </p:nvPr>
        </p:nvSpPr>
        <p:spPr>
          <a:xfrm>
            <a:off x="303362" y="123586"/>
            <a:ext cx="10515600" cy="557452"/>
          </a:xfrm>
        </p:spPr>
        <p:txBody>
          <a:bodyPr>
            <a:normAutofit/>
          </a:bodyPr>
          <a:lstStyle/>
          <a:p>
            <a:r>
              <a:rPr lang="en-IN" sz="3200" b="1" dirty="0"/>
              <a:t>Pre-trained Large Language Model (LLM)</a:t>
            </a:r>
          </a:p>
        </p:txBody>
      </p:sp>
      <p:pic>
        <p:nvPicPr>
          <p:cNvPr id="5" name="Picture 4" descr="A diagram of a model&#10;&#10;Description automatically generated">
            <a:extLst>
              <a:ext uri="{FF2B5EF4-FFF2-40B4-BE49-F238E27FC236}">
                <a16:creationId xmlns:a16="http://schemas.microsoft.com/office/drawing/2014/main" id="{06E7071D-7DFD-96D1-DF91-D475FA28F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901" y="681038"/>
            <a:ext cx="8599208" cy="5943250"/>
          </a:xfrm>
          <a:prstGeom prst="rect">
            <a:avLst/>
          </a:prstGeom>
        </p:spPr>
      </p:pic>
      <p:sp>
        <p:nvSpPr>
          <p:cNvPr id="6" name="TextBox 5">
            <a:extLst>
              <a:ext uri="{FF2B5EF4-FFF2-40B4-BE49-F238E27FC236}">
                <a16:creationId xmlns:a16="http://schemas.microsoft.com/office/drawing/2014/main" id="{F51422F4-3DDA-CF22-477A-AF863E91A52C}"/>
              </a:ext>
            </a:extLst>
          </p:cNvPr>
          <p:cNvSpPr txBox="1"/>
          <p:nvPr/>
        </p:nvSpPr>
        <p:spPr>
          <a:xfrm>
            <a:off x="472776" y="2732626"/>
            <a:ext cx="2336173" cy="1938992"/>
          </a:xfrm>
          <a:prstGeom prst="rect">
            <a:avLst/>
          </a:prstGeom>
          <a:noFill/>
        </p:spPr>
        <p:txBody>
          <a:bodyPr wrap="square" rtlCol="0">
            <a:spAutoFit/>
          </a:bodyPr>
          <a:lstStyle/>
          <a:p>
            <a:pPr marL="171450" indent="-171450">
              <a:buFont typeface="Wingdings" panose="05000000000000000000" pitchFamily="2" charset="2"/>
              <a:buChar char="Ø"/>
            </a:pPr>
            <a:r>
              <a:rPr lang="en-IN" sz="1200" dirty="0"/>
              <a:t>Large dataset(100s GBs or TBs)</a:t>
            </a:r>
          </a:p>
          <a:p>
            <a:pPr marL="171450" indent="-171450">
              <a:buFont typeface="Wingdings" panose="05000000000000000000" pitchFamily="2" charset="2"/>
              <a:buChar char="Ø"/>
            </a:pPr>
            <a:r>
              <a:rPr lang="en-IN" sz="1200" dirty="0"/>
              <a:t>Unsupervised Training</a:t>
            </a:r>
          </a:p>
          <a:p>
            <a:pPr marL="171450" indent="-171450">
              <a:buFont typeface="Wingdings" panose="05000000000000000000" pitchFamily="2" charset="2"/>
              <a:buChar char="Ø"/>
            </a:pPr>
            <a:r>
              <a:rPr lang="en-IN" sz="1200" dirty="0"/>
              <a:t>Model Learns Context</a:t>
            </a:r>
          </a:p>
          <a:p>
            <a:pPr marL="171450" indent="-171450">
              <a:buFont typeface="Wingdings" panose="05000000000000000000" pitchFamily="2" charset="2"/>
              <a:buChar char="Ø"/>
            </a:pPr>
            <a:r>
              <a:rPr lang="en-GB" sz="1200" dirty="0"/>
              <a:t>With language input it learns grammar rules, linguistic patterns, factual information, and reasoning abilities</a:t>
            </a:r>
            <a:endParaRPr lang="en-IN" sz="1200" dirty="0"/>
          </a:p>
          <a:p>
            <a:pPr marL="171450" indent="-171450">
              <a:buFont typeface="Wingdings" panose="05000000000000000000" pitchFamily="2" charset="2"/>
              <a:buChar char="Ø"/>
            </a:pPr>
            <a:r>
              <a:rPr lang="en-IN" sz="1200" dirty="0"/>
              <a:t>However without adaptation, accuracy of the model on a certain task is quite low</a:t>
            </a:r>
          </a:p>
        </p:txBody>
      </p:sp>
      <p:pic>
        <p:nvPicPr>
          <p:cNvPr id="8" name="Picture 7">
            <a:extLst>
              <a:ext uri="{FF2B5EF4-FFF2-40B4-BE49-F238E27FC236}">
                <a16:creationId xmlns:a16="http://schemas.microsoft.com/office/drawing/2014/main" id="{16C9107B-1C7A-EB8B-6DAA-D32FCB6E1EF8}"/>
              </a:ext>
            </a:extLst>
          </p:cNvPr>
          <p:cNvPicPr>
            <a:picLocks noChangeAspect="1"/>
          </p:cNvPicPr>
          <p:nvPr/>
        </p:nvPicPr>
        <p:blipFill>
          <a:blip r:embed="rId3"/>
          <a:stretch>
            <a:fillRect/>
          </a:stretch>
        </p:blipFill>
        <p:spPr>
          <a:xfrm>
            <a:off x="4847145" y="785404"/>
            <a:ext cx="2881222" cy="1726093"/>
          </a:xfrm>
          <a:prstGeom prst="rect">
            <a:avLst/>
          </a:prstGeom>
        </p:spPr>
      </p:pic>
    </p:spTree>
    <p:extLst>
      <p:ext uri="{BB962C8B-B14F-4D97-AF65-F5344CB8AC3E}">
        <p14:creationId xmlns:p14="http://schemas.microsoft.com/office/powerpoint/2010/main" val="362503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E25C6-F3C1-A6C4-3F3C-E1C3A2860E4C}"/>
              </a:ext>
            </a:extLst>
          </p:cNvPr>
          <p:cNvSpPr>
            <a:spLocks noGrp="1"/>
          </p:cNvSpPr>
          <p:nvPr>
            <p:ph type="title"/>
          </p:nvPr>
        </p:nvSpPr>
        <p:spPr>
          <a:xfrm>
            <a:off x="234351" y="123586"/>
            <a:ext cx="10515600" cy="739056"/>
          </a:xfrm>
        </p:spPr>
        <p:txBody>
          <a:bodyPr>
            <a:normAutofit/>
          </a:bodyPr>
          <a:lstStyle/>
          <a:p>
            <a:r>
              <a:rPr lang="en-IN" sz="3200" b="1" dirty="0"/>
              <a:t>Pre-trained LLM for Document Understanding</a:t>
            </a:r>
          </a:p>
        </p:txBody>
      </p:sp>
      <p:pic>
        <p:nvPicPr>
          <p:cNvPr id="5" name="Picture 4">
            <a:extLst>
              <a:ext uri="{FF2B5EF4-FFF2-40B4-BE49-F238E27FC236}">
                <a16:creationId xmlns:a16="http://schemas.microsoft.com/office/drawing/2014/main" id="{E9CBE91B-8B96-AEA4-76F4-425EA922BC91}"/>
              </a:ext>
            </a:extLst>
          </p:cNvPr>
          <p:cNvPicPr>
            <a:picLocks noChangeAspect="1"/>
          </p:cNvPicPr>
          <p:nvPr/>
        </p:nvPicPr>
        <p:blipFill>
          <a:blip r:embed="rId2"/>
          <a:stretch>
            <a:fillRect/>
          </a:stretch>
        </p:blipFill>
        <p:spPr>
          <a:xfrm>
            <a:off x="868479" y="939808"/>
            <a:ext cx="3162323" cy="971557"/>
          </a:xfrm>
          <a:prstGeom prst="rect">
            <a:avLst/>
          </a:prstGeom>
        </p:spPr>
      </p:pic>
      <p:pic>
        <p:nvPicPr>
          <p:cNvPr id="7" name="Picture 6">
            <a:extLst>
              <a:ext uri="{FF2B5EF4-FFF2-40B4-BE49-F238E27FC236}">
                <a16:creationId xmlns:a16="http://schemas.microsoft.com/office/drawing/2014/main" id="{7060013D-4E08-CB37-FB90-9C66ACC48768}"/>
              </a:ext>
            </a:extLst>
          </p:cNvPr>
          <p:cNvPicPr>
            <a:picLocks noChangeAspect="1"/>
          </p:cNvPicPr>
          <p:nvPr/>
        </p:nvPicPr>
        <p:blipFill>
          <a:blip r:embed="rId3"/>
          <a:stretch>
            <a:fillRect/>
          </a:stretch>
        </p:blipFill>
        <p:spPr>
          <a:xfrm>
            <a:off x="868479" y="1988531"/>
            <a:ext cx="3143273" cy="952507"/>
          </a:xfrm>
          <a:prstGeom prst="rect">
            <a:avLst/>
          </a:prstGeom>
        </p:spPr>
      </p:pic>
      <p:pic>
        <p:nvPicPr>
          <p:cNvPr id="14" name="Picture 13">
            <a:extLst>
              <a:ext uri="{FF2B5EF4-FFF2-40B4-BE49-F238E27FC236}">
                <a16:creationId xmlns:a16="http://schemas.microsoft.com/office/drawing/2014/main" id="{1ADAD481-AB47-F3F2-3984-2F44971CE37D}"/>
              </a:ext>
            </a:extLst>
          </p:cNvPr>
          <p:cNvPicPr>
            <a:picLocks noChangeAspect="1"/>
          </p:cNvPicPr>
          <p:nvPr/>
        </p:nvPicPr>
        <p:blipFill>
          <a:blip r:embed="rId4"/>
          <a:stretch>
            <a:fillRect/>
          </a:stretch>
        </p:blipFill>
        <p:spPr>
          <a:xfrm>
            <a:off x="8187353" y="944548"/>
            <a:ext cx="2181241" cy="2190766"/>
          </a:xfrm>
          <a:prstGeom prst="rect">
            <a:avLst/>
          </a:prstGeom>
        </p:spPr>
      </p:pic>
      <p:pic>
        <p:nvPicPr>
          <p:cNvPr id="16" name="Picture 15">
            <a:extLst>
              <a:ext uri="{FF2B5EF4-FFF2-40B4-BE49-F238E27FC236}">
                <a16:creationId xmlns:a16="http://schemas.microsoft.com/office/drawing/2014/main" id="{696526CD-A414-19A2-B9A4-66BA985BA823}"/>
              </a:ext>
            </a:extLst>
          </p:cNvPr>
          <p:cNvPicPr>
            <a:picLocks noChangeAspect="1"/>
          </p:cNvPicPr>
          <p:nvPr/>
        </p:nvPicPr>
        <p:blipFill>
          <a:blip r:embed="rId5"/>
          <a:stretch>
            <a:fillRect/>
          </a:stretch>
        </p:blipFill>
        <p:spPr>
          <a:xfrm>
            <a:off x="8187353" y="3404574"/>
            <a:ext cx="3257574" cy="2171716"/>
          </a:xfrm>
          <a:prstGeom prst="rect">
            <a:avLst/>
          </a:prstGeom>
        </p:spPr>
      </p:pic>
      <p:sp>
        <p:nvSpPr>
          <p:cNvPr id="17" name="TextBox 16">
            <a:extLst>
              <a:ext uri="{FF2B5EF4-FFF2-40B4-BE49-F238E27FC236}">
                <a16:creationId xmlns:a16="http://schemas.microsoft.com/office/drawing/2014/main" id="{48E98D07-6DD6-6012-3FD5-0B562635A59D}"/>
              </a:ext>
            </a:extLst>
          </p:cNvPr>
          <p:cNvSpPr txBox="1"/>
          <p:nvPr/>
        </p:nvSpPr>
        <p:spPr>
          <a:xfrm>
            <a:off x="1064835" y="3350824"/>
            <a:ext cx="2788659" cy="276999"/>
          </a:xfrm>
          <a:prstGeom prst="rect">
            <a:avLst/>
          </a:prstGeom>
          <a:noFill/>
        </p:spPr>
        <p:txBody>
          <a:bodyPr wrap="square" rtlCol="0">
            <a:spAutoFit/>
          </a:bodyPr>
          <a:lstStyle/>
          <a:p>
            <a:pPr marL="171450" indent="-171450">
              <a:buFont typeface="Wingdings" panose="05000000000000000000" pitchFamily="2" charset="2"/>
              <a:buChar char="Ø"/>
            </a:pPr>
            <a:r>
              <a:rPr lang="en-IN" sz="1200" dirty="0"/>
              <a:t>OCR Text + Bounding Box</a:t>
            </a:r>
          </a:p>
        </p:txBody>
      </p:sp>
      <p:sp>
        <p:nvSpPr>
          <p:cNvPr id="18" name="TextBox 17">
            <a:extLst>
              <a:ext uri="{FF2B5EF4-FFF2-40B4-BE49-F238E27FC236}">
                <a16:creationId xmlns:a16="http://schemas.microsoft.com/office/drawing/2014/main" id="{5F5F841A-8A4D-465F-93EF-DE8D5338399E}"/>
              </a:ext>
            </a:extLst>
          </p:cNvPr>
          <p:cNvSpPr txBox="1"/>
          <p:nvPr/>
        </p:nvSpPr>
        <p:spPr>
          <a:xfrm>
            <a:off x="1064834" y="3627823"/>
            <a:ext cx="2788659" cy="461665"/>
          </a:xfrm>
          <a:prstGeom prst="rect">
            <a:avLst/>
          </a:prstGeom>
          <a:noFill/>
        </p:spPr>
        <p:txBody>
          <a:bodyPr wrap="square" rtlCol="0">
            <a:spAutoFit/>
          </a:bodyPr>
          <a:lstStyle/>
          <a:p>
            <a:pPr marL="171450" indent="-171450">
              <a:buFont typeface="Wingdings" panose="05000000000000000000" pitchFamily="2" charset="2"/>
              <a:buChar char="Ø"/>
            </a:pPr>
            <a:r>
              <a:rPr lang="en-IN" sz="1200" dirty="0"/>
              <a:t>OCR Text + Bounding Box + Image Feature map(CNN)</a:t>
            </a:r>
          </a:p>
        </p:txBody>
      </p:sp>
      <p:sp>
        <p:nvSpPr>
          <p:cNvPr id="19" name="TextBox 18">
            <a:extLst>
              <a:ext uri="{FF2B5EF4-FFF2-40B4-BE49-F238E27FC236}">
                <a16:creationId xmlns:a16="http://schemas.microsoft.com/office/drawing/2014/main" id="{AC9BF169-8924-D3A7-4218-8CD68518BACA}"/>
              </a:ext>
            </a:extLst>
          </p:cNvPr>
          <p:cNvSpPr txBox="1"/>
          <p:nvPr/>
        </p:nvSpPr>
        <p:spPr>
          <a:xfrm>
            <a:off x="1064833" y="4068764"/>
            <a:ext cx="2788659" cy="276999"/>
          </a:xfrm>
          <a:prstGeom prst="rect">
            <a:avLst/>
          </a:prstGeom>
          <a:noFill/>
        </p:spPr>
        <p:txBody>
          <a:bodyPr wrap="square" rtlCol="0">
            <a:spAutoFit/>
          </a:bodyPr>
          <a:lstStyle/>
          <a:p>
            <a:pPr marL="171450" indent="-171450">
              <a:buFont typeface="Wingdings" panose="05000000000000000000" pitchFamily="2" charset="2"/>
              <a:buChar char="Ø"/>
            </a:pPr>
            <a:r>
              <a:rPr lang="en-IN" sz="1200" dirty="0"/>
              <a:t>OCR Text + Bounding Box + Image(ViT)</a:t>
            </a:r>
          </a:p>
        </p:txBody>
      </p:sp>
      <p:pic>
        <p:nvPicPr>
          <p:cNvPr id="23" name="Picture 22">
            <a:extLst>
              <a:ext uri="{FF2B5EF4-FFF2-40B4-BE49-F238E27FC236}">
                <a16:creationId xmlns:a16="http://schemas.microsoft.com/office/drawing/2014/main" id="{758238F2-5451-50FA-8EE6-56567C6CA1C5}"/>
              </a:ext>
            </a:extLst>
          </p:cNvPr>
          <p:cNvPicPr>
            <a:picLocks noChangeAspect="1"/>
          </p:cNvPicPr>
          <p:nvPr/>
        </p:nvPicPr>
        <p:blipFill>
          <a:blip r:embed="rId6">
            <a:alphaModFix/>
          </a:blip>
          <a:stretch>
            <a:fillRect/>
          </a:stretch>
        </p:blipFill>
        <p:spPr>
          <a:xfrm>
            <a:off x="162890" y="4295558"/>
            <a:ext cx="5026328" cy="2562442"/>
          </a:xfrm>
          <a:prstGeom prst="rect">
            <a:avLst/>
          </a:prstGeom>
        </p:spPr>
      </p:pic>
      <p:pic>
        <p:nvPicPr>
          <p:cNvPr id="8" name="Picture 7" descr="A diagram of a model&#10;&#10;Description automatically generated">
            <a:extLst>
              <a:ext uri="{FF2B5EF4-FFF2-40B4-BE49-F238E27FC236}">
                <a16:creationId xmlns:a16="http://schemas.microsoft.com/office/drawing/2014/main" id="{276B748B-C3FF-B5D2-8893-CC44A30C30AC}"/>
              </a:ext>
            </a:extLst>
          </p:cNvPr>
          <p:cNvPicPr>
            <a:picLocks noChangeAspect="1"/>
          </p:cNvPicPr>
          <p:nvPr/>
        </p:nvPicPr>
        <p:blipFill rotWithShape="1">
          <a:blip r:embed="rId7">
            <a:extLst>
              <a:ext uri="{28A0092B-C50C-407E-A947-70E740481C1C}">
                <a14:useLocalDpi xmlns:a14="http://schemas.microsoft.com/office/drawing/2010/main" val="0"/>
              </a:ext>
            </a:extLst>
          </a:blip>
          <a:srcRect l="21903" t="15219" r="28138" b="5083"/>
          <a:stretch/>
        </p:blipFill>
        <p:spPr>
          <a:xfrm>
            <a:off x="4283242" y="1203158"/>
            <a:ext cx="3753853" cy="4138863"/>
          </a:xfrm>
          <a:prstGeom prst="rect">
            <a:avLst/>
          </a:prstGeom>
        </p:spPr>
      </p:pic>
      <p:sp>
        <p:nvSpPr>
          <p:cNvPr id="24" name="TextBox 23">
            <a:extLst>
              <a:ext uri="{FF2B5EF4-FFF2-40B4-BE49-F238E27FC236}">
                <a16:creationId xmlns:a16="http://schemas.microsoft.com/office/drawing/2014/main" id="{A2290780-DFD8-EA73-8FE7-872412696918}"/>
              </a:ext>
            </a:extLst>
          </p:cNvPr>
          <p:cNvSpPr txBox="1"/>
          <p:nvPr/>
        </p:nvSpPr>
        <p:spPr>
          <a:xfrm>
            <a:off x="1064832" y="3142454"/>
            <a:ext cx="2788659" cy="276999"/>
          </a:xfrm>
          <a:prstGeom prst="rect">
            <a:avLst/>
          </a:prstGeom>
          <a:noFill/>
        </p:spPr>
        <p:txBody>
          <a:bodyPr wrap="square" rtlCol="0">
            <a:spAutoFit/>
          </a:bodyPr>
          <a:lstStyle/>
          <a:p>
            <a:pPr marL="171450" indent="-171450">
              <a:buFont typeface="Wingdings" panose="05000000000000000000" pitchFamily="2" charset="2"/>
              <a:buChar char="Ø"/>
            </a:pPr>
            <a:r>
              <a:rPr lang="en-IN" sz="1200" dirty="0"/>
              <a:t>OCR Text</a:t>
            </a:r>
          </a:p>
        </p:txBody>
      </p:sp>
    </p:spTree>
    <p:extLst>
      <p:ext uri="{BB962C8B-B14F-4D97-AF65-F5344CB8AC3E}">
        <p14:creationId xmlns:p14="http://schemas.microsoft.com/office/powerpoint/2010/main" val="614456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BC23C6-B4F0-FB72-A99B-68D2D6380AD3}"/>
              </a:ext>
            </a:extLst>
          </p:cNvPr>
          <p:cNvSpPr>
            <a:spLocks noGrp="1"/>
          </p:cNvSpPr>
          <p:nvPr>
            <p:ph type="title"/>
          </p:nvPr>
        </p:nvSpPr>
        <p:spPr>
          <a:xfrm>
            <a:off x="234351" y="123586"/>
            <a:ext cx="10515600" cy="739056"/>
          </a:xfrm>
        </p:spPr>
        <p:txBody>
          <a:bodyPr>
            <a:normAutofit/>
          </a:bodyPr>
          <a:lstStyle/>
          <a:p>
            <a:r>
              <a:rPr lang="en-IN" sz="3200" b="1" dirty="0"/>
              <a:t>Fine-tuning Pre-trained LLM for Form Understanding</a:t>
            </a:r>
          </a:p>
        </p:txBody>
      </p:sp>
      <p:pic>
        <p:nvPicPr>
          <p:cNvPr id="6" name="Picture 5">
            <a:extLst>
              <a:ext uri="{FF2B5EF4-FFF2-40B4-BE49-F238E27FC236}">
                <a16:creationId xmlns:a16="http://schemas.microsoft.com/office/drawing/2014/main" id="{1AE4E199-C192-4A52-35E0-0A8F6F6894DD}"/>
              </a:ext>
            </a:extLst>
          </p:cNvPr>
          <p:cNvPicPr>
            <a:picLocks noChangeAspect="1"/>
          </p:cNvPicPr>
          <p:nvPr/>
        </p:nvPicPr>
        <p:blipFill>
          <a:blip r:embed="rId2"/>
          <a:stretch>
            <a:fillRect/>
          </a:stretch>
        </p:blipFill>
        <p:spPr>
          <a:xfrm>
            <a:off x="6617660" y="1096892"/>
            <a:ext cx="5219738" cy="2714645"/>
          </a:xfrm>
          <a:prstGeom prst="rect">
            <a:avLst/>
          </a:prstGeom>
        </p:spPr>
      </p:pic>
      <p:pic>
        <p:nvPicPr>
          <p:cNvPr id="7" name="Picture 6" descr="A diagram of a model&#10;&#10;Description automatically generated">
            <a:extLst>
              <a:ext uri="{FF2B5EF4-FFF2-40B4-BE49-F238E27FC236}">
                <a16:creationId xmlns:a16="http://schemas.microsoft.com/office/drawing/2014/main" id="{D4F7035C-6EDC-DE05-A54A-E7899D1CFB4C}"/>
              </a:ext>
            </a:extLst>
          </p:cNvPr>
          <p:cNvPicPr>
            <a:picLocks noChangeAspect="1"/>
          </p:cNvPicPr>
          <p:nvPr/>
        </p:nvPicPr>
        <p:blipFill rotWithShape="1">
          <a:blip r:embed="rId3">
            <a:extLst>
              <a:ext uri="{28A0092B-C50C-407E-A947-70E740481C1C}">
                <a14:useLocalDpi xmlns:a14="http://schemas.microsoft.com/office/drawing/2010/main" val="0"/>
              </a:ext>
            </a:extLst>
          </a:blip>
          <a:srcRect l="37685" t="39312" r="45439" b="32283"/>
          <a:stretch/>
        </p:blipFill>
        <p:spPr>
          <a:xfrm>
            <a:off x="569344" y="2621091"/>
            <a:ext cx="1268083" cy="1475118"/>
          </a:xfrm>
          <a:prstGeom prst="rect">
            <a:avLst/>
          </a:prstGeom>
        </p:spPr>
      </p:pic>
      <p:sp>
        <p:nvSpPr>
          <p:cNvPr id="8" name="Arrow: Right 7">
            <a:extLst>
              <a:ext uri="{FF2B5EF4-FFF2-40B4-BE49-F238E27FC236}">
                <a16:creationId xmlns:a16="http://schemas.microsoft.com/office/drawing/2014/main" id="{62935B77-4EC3-7A26-35AE-745EAB64CF1C}"/>
              </a:ext>
            </a:extLst>
          </p:cNvPr>
          <p:cNvSpPr/>
          <p:nvPr/>
        </p:nvSpPr>
        <p:spPr>
          <a:xfrm>
            <a:off x="1992702" y="3079630"/>
            <a:ext cx="1604513" cy="6297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Fine-tuning</a:t>
            </a:r>
          </a:p>
        </p:txBody>
      </p:sp>
      <p:sp>
        <p:nvSpPr>
          <p:cNvPr id="9" name="TextBox 8">
            <a:extLst>
              <a:ext uri="{FF2B5EF4-FFF2-40B4-BE49-F238E27FC236}">
                <a16:creationId xmlns:a16="http://schemas.microsoft.com/office/drawing/2014/main" id="{72481666-8683-72B5-4265-5D7BB23B554E}"/>
              </a:ext>
            </a:extLst>
          </p:cNvPr>
          <p:cNvSpPr txBox="1"/>
          <p:nvPr/>
        </p:nvSpPr>
        <p:spPr>
          <a:xfrm>
            <a:off x="3666826" y="2896985"/>
            <a:ext cx="2881223" cy="923330"/>
          </a:xfrm>
          <a:prstGeom prst="rect">
            <a:avLst/>
          </a:prstGeom>
          <a:noFill/>
        </p:spPr>
        <p:txBody>
          <a:bodyPr wrap="square" rtlCol="0">
            <a:spAutoFit/>
          </a:bodyPr>
          <a:lstStyle/>
          <a:p>
            <a:r>
              <a:rPr lang="en-IN" dirty="0"/>
              <a:t>Word grouping</a:t>
            </a:r>
          </a:p>
          <a:p>
            <a:r>
              <a:rPr lang="en-IN" dirty="0"/>
              <a:t>Semantic Entity Labelling</a:t>
            </a:r>
          </a:p>
          <a:p>
            <a:r>
              <a:rPr lang="en-IN" dirty="0"/>
              <a:t>Semantic Entity Linking</a:t>
            </a:r>
          </a:p>
        </p:txBody>
      </p:sp>
      <p:pic>
        <p:nvPicPr>
          <p:cNvPr id="10" name="Picture 9">
            <a:extLst>
              <a:ext uri="{FF2B5EF4-FFF2-40B4-BE49-F238E27FC236}">
                <a16:creationId xmlns:a16="http://schemas.microsoft.com/office/drawing/2014/main" id="{F8B93994-CF61-E6A7-5EE5-7FEC28140166}"/>
              </a:ext>
            </a:extLst>
          </p:cNvPr>
          <p:cNvPicPr>
            <a:picLocks noChangeAspect="1"/>
          </p:cNvPicPr>
          <p:nvPr/>
        </p:nvPicPr>
        <p:blipFill rotWithShape="1">
          <a:blip r:embed="rId4"/>
          <a:srcRect t="1617"/>
          <a:stretch/>
        </p:blipFill>
        <p:spPr>
          <a:xfrm>
            <a:off x="7825877" y="3811537"/>
            <a:ext cx="3044844" cy="2715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774776F4-3AFF-8D14-C5DC-56613BB8227E}"/>
              </a:ext>
            </a:extLst>
          </p:cNvPr>
          <p:cNvSpPr txBox="1"/>
          <p:nvPr/>
        </p:nvSpPr>
        <p:spPr>
          <a:xfrm>
            <a:off x="1617452" y="4728302"/>
            <a:ext cx="6094562" cy="1384995"/>
          </a:xfrm>
          <a:prstGeom prst="rect">
            <a:avLst/>
          </a:prstGeom>
          <a:noFill/>
        </p:spPr>
        <p:txBody>
          <a:bodyPr wrap="square">
            <a:spAutoFit/>
          </a:bodyPr>
          <a:lstStyle/>
          <a:p>
            <a:pPr marL="285750" indent="-285750">
              <a:buFont typeface="Wingdings" panose="05000000000000000000" pitchFamily="2" charset="2"/>
              <a:buChar char="q"/>
            </a:pPr>
            <a:r>
              <a:rPr lang="en-IN" sz="1200" dirty="0"/>
              <a:t>Full fine-tuning approaches</a:t>
            </a:r>
          </a:p>
          <a:p>
            <a:pPr marL="285750" indent="-285750">
              <a:buFont typeface="Wingdings" panose="05000000000000000000" pitchFamily="2" charset="2"/>
              <a:buChar char="q"/>
            </a:pPr>
            <a:r>
              <a:rPr lang="en-IN" sz="1200" dirty="0"/>
              <a:t>Parameter-efficient fine-tuning methods (PEFT)</a:t>
            </a:r>
          </a:p>
          <a:p>
            <a:pPr marL="285750" indent="-285750">
              <a:buFont typeface="Wingdings" panose="05000000000000000000" pitchFamily="2" charset="2"/>
              <a:buChar char="q"/>
            </a:pPr>
            <a:r>
              <a:rPr lang="en-IN" sz="1200" dirty="0"/>
              <a:t>Prompt engineering strategies</a:t>
            </a:r>
          </a:p>
          <a:p>
            <a:pPr marL="285750" indent="-285750">
              <a:buFont typeface="Wingdings" panose="05000000000000000000" pitchFamily="2" charset="2"/>
              <a:buChar char="q"/>
            </a:pPr>
            <a:r>
              <a:rPr lang="en-IN" sz="1200" dirty="0"/>
              <a:t>Multi-task learning</a:t>
            </a:r>
          </a:p>
          <a:p>
            <a:pPr marL="285750" indent="-285750">
              <a:buFont typeface="Wingdings" panose="05000000000000000000" pitchFamily="2" charset="2"/>
              <a:buChar char="q"/>
            </a:pPr>
            <a:r>
              <a:rPr lang="en-IN" sz="1200" dirty="0"/>
              <a:t>Adapter-based fine-tuning</a:t>
            </a:r>
          </a:p>
          <a:p>
            <a:pPr marL="285750" indent="-285750">
              <a:buFont typeface="Wingdings" panose="05000000000000000000" pitchFamily="2" charset="2"/>
              <a:buChar char="q"/>
            </a:pPr>
            <a:r>
              <a:rPr lang="en-IN" sz="1200" dirty="0"/>
              <a:t>Meta-Adapters: Parameter Efficient Few-shot Fine-tuning</a:t>
            </a:r>
          </a:p>
          <a:p>
            <a:pPr marL="285750" indent="-285750">
              <a:buFont typeface="Wingdings" panose="05000000000000000000" pitchFamily="2" charset="2"/>
              <a:buChar char="q"/>
            </a:pPr>
            <a:r>
              <a:rPr lang="en-IN" sz="1200" dirty="0"/>
              <a:t>Sandboxed tuning environments</a:t>
            </a:r>
          </a:p>
        </p:txBody>
      </p:sp>
      <p:cxnSp>
        <p:nvCxnSpPr>
          <p:cNvPr id="14" name="Straight Arrow Connector 13">
            <a:extLst>
              <a:ext uri="{FF2B5EF4-FFF2-40B4-BE49-F238E27FC236}">
                <a16:creationId xmlns:a16="http://schemas.microsoft.com/office/drawing/2014/main" id="{EB47D633-196B-EF50-7C58-55CE587669A2}"/>
              </a:ext>
            </a:extLst>
          </p:cNvPr>
          <p:cNvCxnSpPr>
            <a:cxnSpLocks/>
          </p:cNvCxnSpPr>
          <p:nvPr/>
        </p:nvCxnSpPr>
        <p:spPr>
          <a:xfrm flipV="1">
            <a:off x="5107437" y="1664898"/>
            <a:ext cx="1586661" cy="1414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34361C-D1C9-039A-FB93-50FB43D454A7}"/>
              </a:ext>
            </a:extLst>
          </p:cNvPr>
          <p:cNvCxnSpPr>
            <a:cxnSpLocks/>
          </p:cNvCxnSpPr>
          <p:nvPr/>
        </p:nvCxnSpPr>
        <p:spPr>
          <a:xfrm flipV="1">
            <a:off x="5900768" y="2961243"/>
            <a:ext cx="2394367" cy="711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A736B35-9DC9-5C47-D89E-A3670AEF4794}"/>
              </a:ext>
            </a:extLst>
          </p:cNvPr>
          <p:cNvCxnSpPr>
            <a:cxnSpLocks/>
          </p:cNvCxnSpPr>
          <p:nvPr/>
        </p:nvCxnSpPr>
        <p:spPr>
          <a:xfrm>
            <a:off x="6096000" y="3429000"/>
            <a:ext cx="2038710" cy="486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856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49ABE-A8A7-5B4A-581E-8A2DD9A36D80}"/>
              </a:ext>
            </a:extLst>
          </p:cNvPr>
          <p:cNvSpPr>
            <a:spLocks noGrp="1"/>
          </p:cNvSpPr>
          <p:nvPr>
            <p:ph type="title"/>
          </p:nvPr>
        </p:nvSpPr>
        <p:spPr/>
        <p:txBody>
          <a:bodyPr/>
          <a:lstStyle/>
          <a:p>
            <a:r>
              <a:rPr lang="en-IN" dirty="0"/>
              <a:t>Aim and Objectives</a:t>
            </a:r>
          </a:p>
        </p:txBody>
      </p:sp>
      <p:sp>
        <p:nvSpPr>
          <p:cNvPr id="3" name="Content Placeholder 2">
            <a:extLst>
              <a:ext uri="{FF2B5EF4-FFF2-40B4-BE49-F238E27FC236}">
                <a16:creationId xmlns:a16="http://schemas.microsoft.com/office/drawing/2014/main" id="{AD06FA1C-35E2-3A88-0EFE-5945FC547BF2}"/>
              </a:ext>
            </a:extLst>
          </p:cNvPr>
          <p:cNvSpPr>
            <a:spLocks noGrp="1"/>
          </p:cNvSpPr>
          <p:nvPr>
            <p:ph idx="1"/>
          </p:nvPr>
        </p:nvSpPr>
        <p:spPr>
          <a:xfrm>
            <a:off x="838200" y="1690688"/>
            <a:ext cx="10367513" cy="4351338"/>
          </a:xfrm>
        </p:spPr>
        <p:txBody>
          <a:bodyPr>
            <a:normAutofit/>
          </a:bodyPr>
          <a:lstStyle/>
          <a:p>
            <a:pPr marL="0" indent="0">
              <a:lnSpc>
                <a:spcPct val="107000"/>
              </a:lnSpc>
              <a:spcAft>
                <a:spcPts val="800"/>
              </a:spcAft>
              <a:buNone/>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The primary aim of this research is to </a:t>
            </a:r>
            <a:r>
              <a:rPr lang="en-IN" sz="2000" kern="100" dirty="0">
                <a:latin typeface="Calibri" panose="020F0502020204030204" pitchFamily="34" charset="0"/>
                <a:ea typeface="Calibri" panose="020F0502020204030204" pitchFamily="34" charset="0"/>
                <a:cs typeface="Times New Roman" panose="02020603050405020304" pitchFamily="18" charset="0"/>
              </a:rPr>
              <a:t>implement</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 fine-tuning technique for a pre-trained model to achieve state-of-the-art performance in form information extraction task</a:t>
            </a:r>
          </a:p>
          <a:p>
            <a:pPr marL="0" indent="0">
              <a:lnSpc>
                <a:spcPct val="107000"/>
              </a:lnSpc>
              <a:spcAft>
                <a:spcPts val="800"/>
              </a:spcAft>
              <a:buNone/>
            </a:pP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The research objectives are defined in line with the purpose of this study and are listed below:</a:t>
            </a:r>
          </a:p>
          <a:p>
            <a:pPr marL="0" indent="0">
              <a:lnSpc>
                <a:spcPct val="107000"/>
              </a:lnSpc>
              <a:spcAft>
                <a:spcPts val="800"/>
              </a:spcAft>
              <a:buNone/>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kern="100" dirty="0">
                <a:latin typeface="Calibri" panose="020F0502020204030204" pitchFamily="34" charset="0"/>
                <a:ea typeface="Calibri" panose="020F0502020204030204" pitchFamily="34" charset="0"/>
                <a:cs typeface="Times New Roman" panose="02020603050405020304" pitchFamily="18" charset="0"/>
              </a:rPr>
              <a:t>To fine-tune a pretrained large language model targeting form information extraction</a:t>
            </a:r>
          </a:p>
          <a:p>
            <a:pPr marL="0" indent="0">
              <a:lnSpc>
                <a:spcPct val="107000"/>
              </a:lnSpc>
              <a:spcAft>
                <a:spcPts val="800"/>
              </a:spcAft>
              <a:buNone/>
            </a:pPr>
            <a:r>
              <a:rPr lang="en-IN" sz="2000" kern="100" dirty="0">
                <a:latin typeface="Calibri" panose="020F0502020204030204" pitchFamily="34" charset="0"/>
                <a:ea typeface="Calibri" panose="020F0502020204030204" pitchFamily="34" charset="0"/>
                <a:cs typeface="Times New Roman" panose="02020603050405020304" pitchFamily="18" charset="0"/>
              </a:rPr>
              <a:t>•	To evaluate the fine-tuned model performance on benchmark dataset</a:t>
            </a:r>
          </a:p>
        </p:txBody>
      </p:sp>
    </p:spTree>
    <p:extLst>
      <p:ext uri="{BB962C8B-B14F-4D97-AF65-F5344CB8AC3E}">
        <p14:creationId xmlns:p14="http://schemas.microsoft.com/office/powerpoint/2010/main" val="219227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C304-A554-3F87-CA95-64B3F3C85678}"/>
              </a:ext>
            </a:extLst>
          </p:cNvPr>
          <p:cNvSpPr>
            <a:spLocks noGrp="1"/>
          </p:cNvSpPr>
          <p:nvPr>
            <p:ph type="title"/>
          </p:nvPr>
        </p:nvSpPr>
        <p:spPr>
          <a:xfrm>
            <a:off x="372374" y="341701"/>
            <a:ext cx="11212902" cy="678671"/>
          </a:xfrm>
        </p:spPr>
        <p:txBody>
          <a:bodyPr>
            <a:normAutofit/>
          </a:bodyPr>
          <a:lstStyle/>
          <a:p>
            <a:r>
              <a:rPr lang="en-IN" sz="3200" dirty="0"/>
              <a:t>Challenge : How best to incorporate spatial and layout information</a:t>
            </a:r>
          </a:p>
        </p:txBody>
      </p:sp>
      <p:sp>
        <p:nvSpPr>
          <p:cNvPr id="3" name="Content Placeholder 2">
            <a:extLst>
              <a:ext uri="{FF2B5EF4-FFF2-40B4-BE49-F238E27FC236}">
                <a16:creationId xmlns:a16="http://schemas.microsoft.com/office/drawing/2014/main" id="{F504AF71-EED6-02D8-44E1-2E8ED555FF68}"/>
              </a:ext>
            </a:extLst>
          </p:cNvPr>
          <p:cNvSpPr>
            <a:spLocks noGrp="1"/>
          </p:cNvSpPr>
          <p:nvPr>
            <p:ph idx="1"/>
          </p:nvPr>
        </p:nvSpPr>
        <p:spPr>
          <a:xfrm>
            <a:off x="544902" y="1253331"/>
            <a:ext cx="11212902" cy="4351338"/>
          </a:xfrm>
        </p:spPr>
        <p:txBody>
          <a:bodyPr>
            <a:normAutofit/>
          </a:bodyPr>
          <a:lstStyle/>
          <a:p>
            <a:pPr>
              <a:lnSpc>
                <a:spcPct val="150000"/>
              </a:lnSpc>
            </a:pPr>
            <a:r>
              <a:rPr lang="en-IN" sz="2400" dirty="0"/>
              <a:t>pre-processing layout information</a:t>
            </a:r>
          </a:p>
          <a:p>
            <a:pPr>
              <a:lnSpc>
                <a:spcPct val="150000"/>
              </a:lnSpc>
            </a:pPr>
            <a:r>
              <a:rPr lang="en-GB" sz="2400" dirty="0"/>
              <a:t>using CNNs to develop feature maps of the high-level spatial information</a:t>
            </a:r>
          </a:p>
          <a:p>
            <a:pPr>
              <a:lnSpc>
                <a:spcPct val="150000"/>
              </a:lnSpc>
            </a:pPr>
            <a:r>
              <a:rPr lang="en-IN" sz="2400" dirty="0"/>
              <a:t>adding it at different levels (early fusion or late fusion) in the transformer architecture (LayoutLM vs LMv2)</a:t>
            </a:r>
          </a:p>
          <a:p>
            <a:pPr>
              <a:lnSpc>
                <a:spcPct val="150000"/>
              </a:lnSpc>
            </a:pPr>
            <a:r>
              <a:rPr lang="en-IN" sz="2400" dirty="0"/>
              <a:t>using different pre-training objectives to learn the spatial context</a:t>
            </a:r>
          </a:p>
          <a:p>
            <a:pPr>
              <a:lnSpc>
                <a:spcPct val="150000"/>
              </a:lnSpc>
            </a:pPr>
            <a:r>
              <a:rPr lang="en-IN" sz="2400" dirty="0"/>
              <a:t>formulate correct reading order before feeding the positional information to the model</a:t>
            </a:r>
          </a:p>
          <a:p>
            <a:pPr>
              <a:lnSpc>
                <a:spcPct val="150000"/>
              </a:lnSpc>
            </a:pPr>
            <a:endParaRPr lang="en-IN" sz="2400" dirty="0"/>
          </a:p>
        </p:txBody>
      </p:sp>
    </p:spTree>
    <p:extLst>
      <p:ext uri="{BB962C8B-B14F-4D97-AF65-F5344CB8AC3E}">
        <p14:creationId xmlns:p14="http://schemas.microsoft.com/office/powerpoint/2010/main" val="3293149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14DE-4817-3BDD-26A6-1F60FBD8398B}"/>
              </a:ext>
            </a:extLst>
          </p:cNvPr>
          <p:cNvSpPr>
            <a:spLocks noGrp="1"/>
          </p:cNvSpPr>
          <p:nvPr>
            <p:ph type="title"/>
          </p:nvPr>
        </p:nvSpPr>
        <p:spPr>
          <a:xfrm>
            <a:off x="260231" y="183971"/>
            <a:ext cx="11739112" cy="601033"/>
          </a:xfrm>
        </p:spPr>
        <p:txBody>
          <a:bodyPr>
            <a:normAutofit fontScale="90000"/>
          </a:bodyPr>
          <a:lstStyle/>
          <a:p>
            <a:r>
              <a:rPr lang="en-IN" dirty="0"/>
              <a:t>           Text            |             Layout              |           Image</a:t>
            </a:r>
          </a:p>
        </p:txBody>
      </p:sp>
      <p:pic>
        <p:nvPicPr>
          <p:cNvPr id="5" name="Picture 4">
            <a:extLst>
              <a:ext uri="{FF2B5EF4-FFF2-40B4-BE49-F238E27FC236}">
                <a16:creationId xmlns:a16="http://schemas.microsoft.com/office/drawing/2014/main" id="{5A1E9668-2585-F18C-03D7-63C52EF9E6EB}"/>
              </a:ext>
            </a:extLst>
          </p:cNvPr>
          <p:cNvPicPr>
            <a:picLocks noChangeAspect="1"/>
          </p:cNvPicPr>
          <p:nvPr/>
        </p:nvPicPr>
        <p:blipFill>
          <a:blip r:embed="rId2"/>
          <a:stretch>
            <a:fillRect/>
          </a:stretch>
        </p:blipFill>
        <p:spPr>
          <a:xfrm>
            <a:off x="260231" y="1544352"/>
            <a:ext cx="3422848" cy="2173633"/>
          </a:xfrm>
          <a:prstGeom prst="rect">
            <a:avLst/>
          </a:prstGeom>
        </p:spPr>
      </p:pic>
      <p:sp>
        <p:nvSpPr>
          <p:cNvPr id="6" name="TextBox 5">
            <a:extLst>
              <a:ext uri="{FF2B5EF4-FFF2-40B4-BE49-F238E27FC236}">
                <a16:creationId xmlns:a16="http://schemas.microsoft.com/office/drawing/2014/main" id="{C5E584D5-8FD0-E122-6235-6D9F7E9BC9A6}"/>
              </a:ext>
            </a:extLst>
          </p:cNvPr>
          <p:cNvSpPr txBox="1"/>
          <p:nvPr/>
        </p:nvSpPr>
        <p:spPr>
          <a:xfrm>
            <a:off x="260231" y="3893553"/>
            <a:ext cx="3795623" cy="307777"/>
          </a:xfrm>
          <a:prstGeom prst="rect">
            <a:avLst/>
          </a:prstGeom>
          <a:noFill/>
        </p:spPr>
        <p:txBody>
          <a:bodyPr wrap="square" rtlCol="0">
            <a:spAutoFit/>
          </a:bodyPr>
          <a:lstStyle/>
          <a:p>
            <a:r>
              <a:rPr lang="en-IN" sz="1400" dirty="0"/>
              <a:t>Text -&gt; Tokens -&gt; Vectors</a:t>
            </a:r>
          </a:p>
        </p:txBody>
      </p:sp>
      <p:sp>
        <p:nvSpPr>
          <p:cNvPr id="7" name="TextBox 6">
            <a:extLst>
              <a:ext uri="{FF2B5EF4-FFF2-40B4-BE49-F238E27FC236}">
                <a16:creationId xmlns:a16="http://schemas.microsoft.com/office/drawing/2014/main" id="{66DC085F-8EA5-178B-F184-321EA9632226}"/>
              </a:ext>
            </a:extLst>
          </p:cNvPr>
          <p:cNvSpPr txBox="1"/>
          <p:nvPr/>
        </p:nvSpPr>
        <p:spPr>
          <a:xfrm>
            <a:off x="260230" y="4267032"/>
            <a:ext cx="3795623" cy="738664"/>
          </a:xfrm>
          <a:prstGeom prst="rect">
            <a:avLst/>
          </a:prstGeom>
          <a:noFill/>
        </p:spPr>
        <p:txBody>
          <a:bodyPr wrap="square" rtlCol="0">
            <a:spAutoFit/>
          </a:bodyPr>
          <a:lstStyle/>
          <a:p>
            <a:r>
              <a:rPr lang="en-IN" sz="1400" dirty="0"/>
              <a:t>Each Model has its own Vocabulary</a:t>
            </a:r>
          </a:p>
          <a:p>
            <a:r>
              <a:rPr lang="en-IN" sz="1400" dirty="0"/>
              <a:t>Its own tokenization encoding</a:t>
            </a:r>
          </a:p>
          <a:p>
            <a:r>
              <a:rPr lang="en-IN" sz="1400" dirty="0"/>
              <a:t>Its own token ids</a:t>
            </a:r>
          </a:p>
        </p:txBody>
      </p:sp>
      <p:pic>
        <p:nvPicPr>
          <p:cNvPr id="9" name="Picture 8">
            <a:extLst>
              <a:ext uri="{FF2B5EF4-FFF2-40B4-BE49-F238E27FC236}">
                <a16:creationId xmlns:a16="http://schemas.microsoft.com/office/drawing/2014/main" id="{6D22B525-835E-BD62-DD91-963FC91B1027}"/>
              </a:ext>
            </a:extLst>
          </p:cNvPr>
          <p:cNvPicPr>
            <a:picLocks noChangeAspect="1"/>
          </p:cNvPicPr>
          <p:nvPr/>
        </p:nvPicPr>
        <p:blipFill>
          <a:blip r:embed="rId3"/>
          <a:stretch>
            <a:fillRect/>
          </a:stretch>
        </p:blipFill>
        <p:spPr>
          <a:xfrm>
            <a:off x="4033222" y="1544352"/>
            <a:ext cx="4475701" cy="728357"/>
          </a:xfrm>
          <a:prstGeom prst="rect">
            <a:avLst/>
          </a:prstGeom>
        </p:spPr>
      </p:pic>
      <p:pic>
        <p:nvPicPr>
          <p:cNvPr id="12" name="Picture 11">
            <a:extLst>
              <a:ext uri="{FF2B5EF4-FFF2-40B4-BE49-F238E27FC236}">
                <a16:creationId xmlns:a16="http://schemas.microsoft.com/office/drawing/2014/main" id="{4CB4E4BA-8F32-97CD-C06D-A95F221140CC}"/>
              </a:ext>
            </a:extLst>
          </p:cNvPr>
          <p:cNvPicPr>
            <a:picLocks noChangeAspect="1"/>
          </p:cNvPicPr>
          <p:nvPr/>
        </p:nvPicPr>
        <p:blipFill>
          <a:blip r:embed="rId4"/>
          <a:stretch>
            <a:fillRect/>
          </a:stretch>
        </p:blipFill>
        <p:spPr>
          <a:xfrm>
            <a:off x="5518296" y="3115989"/>
            <a:ext cx="1000132" cy="2133616"/>
          </a:xfrm>
          <a:prstGeom prst="rect">
            <a:avLst/>
          </a:prstGeom>
        </p:spPr>
      </p:pic>
      <p:sp>
        <p:nvSpPr>
          <p:cNvPr id="13" name="TextBox 12">
            <a:extLst>
              <a:ext uri="{FF2B5EF4-FFF2-40B4-BE49-F238E27FC236}">
                <a16:creationId xmlns:a16="http://schemas.microsoft.com/office/drawing/2014/main" id="{E45CA22A-323C-D8C4-7BD3-CD29C34F75D3}"/>
              </a:ext>
            </a:extLst>
          </p:cNvPr>
          <p:cNvSpPr txBox="1"/>
          <p:nvPr/>
        </p:nvSpPr>
        <p:spPr>
          <a:xfrm>
            <a:off x="4898366" y="2325017"/>
            <a:ext cx="2321943" cy="307777"/>
          </a:xfrm>
          <a:prstGeom prst="rect">
            <a:avLst/>
          </a:prstGeom>
          <a:noFill/>
        </p:spPr>
        <p:txBody>
          <a:bodyPr wrap="square" rtlCol="0">
            <a:spAutoFit/>
          </a:bodyPr>
          <a:lstStyle/>
          <a:p>
            <a:pPr algn="ctr"/>
            <a:r>
              <a:rPr lang="en-IN" sz="1400" dirty="0"/>
              <a:t>Sinusoidal encodings</a:t>
            </a:r>
          </a:p>
        </p:txBody>
      </p:sp>
      <p:sp>
        <p:nvSpPr>
          <p:cNvPr id="14" name="TextBox 13">
            <a:extLst>
              <a:ext uri="{FF2B5EF4-FFF2-40B4-BE49-F238E27FC236}">
                <a16:creationId xmlns:a16="http://schemas.microsoft.com/office/drawing/2014/main" id="{18DED59C-F6A1-D2D9-9F38-8D45B15D04FF}"/>
              </a:ext>
            </a:extLst>
          </p:cNvPr>
          <p:cNvSpPr txBox="1"/>
          <p:nvPr/>
        </p:nvSpPr>
        <p:spPr>
          <a:xfrm>
            <a:off x="4259386" y="5313648"/>
            <a:ext cx="3740802" cy="523220"/>
          </a:xfrm>
          <a:prstGeom prst="rect">
            <a:avLst/>
          </a:prstGeom>
          <a:noFill/>
        </p:spPr>
        <p:txBody>
          <a:bodyPr wrap="square" rtlCol="0">
            <a:spAutoFit/>
          </a:bodyPr>
          <a:lstStyle/>
          <a:p>
            <a:pPr algn="ctr"/>
            <a:r>
              <a:rPr lang="en-IN" sz="1400" dirty="0"/>
              <a:t>Using a linear projection layer to map bounding box coordinates to model dimension</a:t>
            </a:r>
          </a:p>
        </p:txBody>
      </p:sp>
      <p:sp>
        <p:nvSpPr>
          <p:cNvPr id="15" name="AutoShape 4" descr="iiitar-img">
            <a:extLst>
              <a:ext uri="{FF2B5EF4-FFF2-40B4-BE49-F238E27FC236}">
                <a16:creationId xmlns:a16="http://schemas.microsoft.com/office/drawing/2014/main" id="{66C73A20-5821-4A26-2757-19BEE0D1B2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TextBox 19">
            <a:extLst>
              <a:ext uri="{FF2B5EF4-FFF2-40B4-BE49-F238E27FC236}">
                <a16:creationId xmlns:a16="http://schemas.microsoft.com/office/drawing/2014/main" id="{4A6468A3-7EC3-17D9-3B55-3DD6B52E6ADC}"/>
              </a:ext>
            </a:extLst>
          </p:cNvPr>
          <p:cNvSpPr txBox="1"/>
          <p:nvPr/>
        </p:nvSpPr>
        <p:spPr>
          <a:xfrm>
            <a:off x="8673077" y="4267032"/>
            <a:ext cx="3258693" cy="738664"/>
          </a:xfrm>
          <a:prstGeom prst="rect">
            <a:avLst/>
          </a:prstGeom>
          <a:noFill/>
        </p:spPr>
        <p:txBody>
          <a:bodyPr wrap="square">
            <a:spAutoFit/>
          </a:bodyPr>
          <a:lstStyle/>
          <a:p>
            <a:r>
              <a:rPr lang="en-GB" sz="1400" dirty="0"/>
              <a:t>The initial layers of a CNN network learn more </a:t>
            </a:r>
            <a:r>
              <a:rPr lang="en-GB" sz="1400" b="1" dirty="0"/>
              <a:t>generic features</a:t>
            </a:r>
            <a:r>
              <a:rPr lang="en-GB" sz="1400" dirty="0"/>
              <a:t> while higher layers learn class </a:t>
            </a:r>
            <a:r>
              <a:rPr lang="en-GB" sz="1400" b="1" dirty="0"/>
              <a:t>specific features</a:t>
            </a:r>
            <a:endParaRPr lang="en-IN" sz="1400" b="1" dirty="0"/>
          </a:p>
        </p:txBody>
      </p:sp>
      <p:pic>
        <p:nvPicPr>
          <p:cNvPr id="22" name="Picture 21">
            <a:extLst>
              <a:ext uri="{FF2B5EF4-FFF2-40B4-BE49-F238E27FC236}">
                <a16:creationId xmlns:a16="http://schemas.microsoft.com/office/drawing/2014/main" id="{87DA0B3A-A42D-90CF-F7C5-5DF2AB5103F5}"/>
              </a:ext>
            </a:extLst>
          </p:cNvPr>
          <p:cNvPicPr>
            <a:picLocks noChangeAspect="1"/>
          </p:cNvPicPr>
          <p:nvPr/>
        </p:nvPicPr>
        <p:blipFill>
          <a:blip r:embed="rId5"/>
          <a:stretch>
            <a:fillRect/>
          </a:stretch>
        </p:blipFill>
        <p:spPr>
          <a:xfrm>
            <a:off x="8740649" y="1544352"/>
            <a:ext cx="3258694" cy="2469087"/>
          </a:xfrm>
          <a:prstGeom prst="rect">
            <a:avLst/>
          </a:prstGeom>
        </p:spPr>
      </p:pic>
      <p:sp>
        <p:nvSpPr>
          <p:cNvPr id="24" name="TextBox 23">
            <a:extLst>
              <a:ext uri="{FF2B5EF4-FFF2-40B4-BE49-F238E27FC236}">
                <a16:creationId xmlns:a16="http://schemas.microsoft.com/office/drawing/2014/main" id="{AA0F358B-41D1-0B05-948E-D5241C908732}"/>
              </a:ext>
            </a:extLst>
          </p:cNvPr>
          <p:cNvSpPr txBox="1"/>
          <p:nvPr/>
        </p:nvSpPr>
        <p:spPr>
          <a:xfrm>
            <a:off x="8740649" y="5005696"/>
            <a:ext cx="2956050" cy="1754326"/>
          </a:xfrm>
          <a:prstGeom prst="rect">
            <a:avLst/>
          </a:prstGeom>
          <a:noFill/>
        </p:spPr>
        <p:txBody>
          <a:bodyPr wrap="square">
            <a:spAutoFit/>
          </a:bodyPr>
          <a:lstStyle/>
          <a:p>
            <a:pPr algn="just"/>
            <a:r>
              <a:rPr lang="en-GB" sz="1200" dirty="0"/>
              <a:t>Generic features : </a:t>
            </a:r>
            <a:r>
              <a:rPr lang="en-GB" sz="1200" b="1" dirty="0"/>
              <a:t>horizontal edges, vertical edges, diagonal edges, circular edges</a:t>
            </a:r>
            <a:r>
              <a:rPr lang="en-GB" sz="1200" dirty="0"/>
              <a:t>, corresponding to circular parts of English characters. Intermediate Layers learns </a:t>
            </a:r>
            <a:r>
              <a:rPr lang="en-GB" sz="1200" b="1" dirty="0"/>
              <a:t>small structure </a:t>
            </a:r>
            <a:r>
              <a:rPr lang="en-GB" sz="1200" dirty="0"/>
              <a:t>presents in document type such as characters (like ‘e’, ‘5’, ‘p’ and ‘A’) and small circular structures. </a:t>
            </a:r>
            <a:r>
              <a:rPr lang="en-IN" sz="1200" dirty="0"/>
              <a:t>Final Layer learns </a:t>
            </a:r>
            <a:r>
              <a:rPr lang="en-IN" sz="1200" b="1" dirty="0"/>
              <a:t>features corresponding to text </a:t>
            </a:r>
            <a:r>
              <a:rPr lang="en-IN" sz="1200" dirty="0"/>
              <a:t>present in a complete document.</a:t>
            </a:r>
          </a:p>
        </p:txBody>
      </p:sp>
    </p:spTree>
    <p:extLst>
      <p:ext uri="{BB962C8B-B14F-4D97-AF65-F5344CB8AC3E}">
        <p14:creationId xmlns:p14="http://schemas.microsoft.com/office/powerpoint/2010/main" val="189823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B490027-697E-1066-1F66-0A9F94D54812}"/>
              </a:ext>
            </a:extLst>
          </p:cNvPr>
          <p:cNvGraphicFramePr>
            <a:graphicFrameLocks noGrp="1"/>
          </p:cNvGraphicFramePr>
          <p:nvPr>
            <p:extLst>
              <p:ext uri="{D42A27DB-BD31-4B8C-83A1-F6EECF244321}">
                <p14:modId xmlns:p14="http://schemas.microsoft.com/office/powerpoint/2010/main" val="11571728"/>
              </p:ext>
            </p:extLst>
          </p:nvPr>
        </p:nvGraphicFramePr>
        <p:xfrm>
          <a:off x="609479" y="966592"/>
          <a:ext cx="10815707" cy="5511208"/>
        </p:xfrm>
        <a:graphic>
          <a:graphicData uri="http://schemas.openxmlformats.org/drawingml/2006/table">
            <a:tbl>
              <a:tblPr/>
              <a:tblGrid>
                <a:gridCol w="2408446">
                  <a:extLst>
                    <a:ext uri="{9D8B030D-6E8A-4147-A177-3AD203B41FA5}">
                      <a16:colId xmlns:a16="http://schemas.microsoft.com/office/drawing/2014/main" val="4108375661"/>
                    </a:ext>
                  </a:extLst>
                </a:gridCol>
                <a:gridCol w="1917837">
                  <a:extLst>
                    <a:ext uri="{9D8B030D-6E8A-4147-A177-3AD203B41FA5}">
                      <a16:colId xmlns:a16="http://schemas.microsoft.com/office/drawing/2014/main" val="3808591690"/>
                    </a:ext>
                  </a:extLst>
                </a:gridCol>
                <a:gridCol w="2140841">
                  <a:extLst>
                    <a:ext uri="{9D8B030D-6E8A-4147-A177-3AD203B41FA5}">
                      <a16:colId xmlns:a16="http://schemas.microsoft.com/office/drawing/2014/main" val="1906934081"/>
                    </a:ext>
                  </a:extLst>
                </a:gridCol>
                <a:gridCol w="4348583">
                  <a:extLst>
                    <a:ext uri="{9D8B030D-6E8A-4147-A177-3AD203B41FA5}">
                      <a16:colId xmlns:a16="http://schemas.microsoft.com/office/drawing/2014/main" val="2015908056"/>
                    </a:ext>
                  </a:extLst>
                </a:gridCol>
              </a:tblGrid>
              <a:tr h="275560">
                <a:tc>
                  <a:txBody>
                    <a:bodyPr/>
                    <a:lstStyle/>
                    <a:p>
                      <a:pPr algn="ctr" fontAlgn="ctr"/>
                      <a:r>
                        <a:rPr lang="en-IN" sz="1600" b="1" i="0" u="none" strike="noStrike">
                          <a:solidFill>
                            <a:srgbClr val="000000"/>
                          </a:solidFill>
                          <a:effectLst/>
                          <a:latin typeface="Calibri" panose="020F0502020204030204" pitchFamily="34" charset="0"/>
                        </a:rPr>
                        <a:t>MODEL</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1" i="0" u="none" strike="noStrike">
                          <a:solidFill>
                            <a:srgbClr val="000000"/>
                          </a:solidFill>
                          <a:effectLst/>
                          <a:latin typeface="Calibri" panose="020F0502020204030204" pitchFamily="34" charset="0"/>
                        </a:rPr>
                        <a:t>MODEL TYPE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1" i="0" u="none" strike="noStrike">
                          <a:solidFill>
                            <a:srgbClr val="000000"/>
                          </a:solidFill>
                          <a:effectLst/>
                          <a:latin typeface="Calibri" panose="020F0502020204030204" pitchFamily="34" charset="0"/>
                        </a:rPr>
                        <a:t>DATA MODALITIES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1" i="0" u="none" strike="noStrike">
                          <a:solidFill>
                            <a:srgbClr val="000000"/>
                          </a:solidFill>
                          <a:effectLst/>
                          <a:latin typeface="Calibri" panose="020F0502020204030204" pitchFamily="34" charset="0"/>
                        </a:rPr>
                        <a:t>FEATURES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1598661"/>
                  </a:ext>
                </a:extLst>
              </a:tr>
              <a:tr h="551121">
                <a:tc>
                  <a:txBody>
                    <a:bodyPr/>
                    <a:lstStyle/>
                    <a:p>
                      <a:pPr algn="ctr" fontAlgn="ctr"/>
                      <a:r>
                        <a:rPr lang="en-IN" sz="1600" b="0" i="0" u="none" strike="noStrike">
                          <a:solidFill>
                            <a:srgbClr val="000000"/>
                          </a:solidFill>
                          <a:effectLst/>
                          <a:latin typeface="Calibri" panose="020F0502020204030204" pitchFamily="34" charset="0"/>
                        </a:rPr>
                        <a:t>LAMBERT</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Encoder</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Text, Layout</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Language modeling, attention mechanisms, document layout focus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6195163"/>
                  </a:ext>
                </a:extLst>
              </a:tr>
              <a:tr h="551121">
                <a:tc>
                  <a:txBody>
                    <a:bodyPr/>
                    <a:lstStyle/>
                    <a:p>
                      <a:pPr algn="ctr" fontAlgn="ctr"/>
                      <a:r>
                        <a:rPr lang="en-IN" sz="1600" b="0" i="0" u="none" strike="noStrike">
                          <a:solidFill>
                            <a:srgbClr val="000000"/>
                          </a:solidFill>
                          <a:effectLst/>
                          <a:latin typeface="Calibri" panose="020F0502020204030204" pitchFamily="34" charset="0"/>
                        </a:rPr>
                        <a:t>BERTGrid</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Encoder</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Text, Layout</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600" b="0" i="0" u="none" strike="noStrike" dirty="0">
                          <a:solidFill>
                            <a:srgbClr val="000000"/>
                          </a:solidFill>
                          <a:effectLst/>
                          <a:latin typeface="Calibri" panose="020F0502020204030204" pitchFamily="34" charset="0"/>
                        </a:rPr>
                        <a:t>BERT extension for grid-like structures, form and table processing</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4914103"/>
                  </a:ext>
                </a:extLst>
              </a:tr>
              <a:tr h="551121">
                <a:tc>
                  <a:txBody>
                    <a:bodyPr/>
                    <a:lstStyle/>
                    <a:p>
                      <a:pPr algn="ctr" fontAlgn="ctr"/>
                      <a:r>
                        <a:rPr lang="en-IN" sz="1600" b="0" i="0" u="none" strike="noStrike">
                          <a:solidFill>
                            <a:srgbClr val="000000"/>
                          </a:solidFill>
                          <a:effectLst/>
                          <a:latin typeface="Calibri" panose="020F0502020204030204" pitchFamily="34" charset="0"/>
                        </a:rPr>
                        <a:t>LayoutLM</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Encoder</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Text, Layout, Visual</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dirty="0">
                          <a:solidFill>
                            <a:srgbClr val="000000"/>
                          </a:solidFill>
                          <a:effectLst/>
                          <a:latin typeface="Calibri" panose="020F0502020204030204" pitchFamily="34" charset="0"/>
                        </a:rPr>
                        <a:t>Text, layout, visual integration for document understanding(late fusion)</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05993239"/>
                  </a:ext>
                </a:extLst>
              </a:tr>
              <a:tr h="551121">
                <a:tc>
                  <a:txBody>
                    <a:bodyPr/>
                    <a:lstStyle/>
                    <a:p>
                      <a:pPr algn="ctr" fontAlgn="ctr"/>
                      <a:r>
                        <a:rPr lang="en-IN" sz="1600" b="0" i="0" u="none" strike="noStrike">
                          <a:solidFill>
                            <a:srgbClr val="000000"/>
                          </a:solidFill>
                          <a:effectLst/>
                          <a:latin typeface="Calibri" panose="020F0502020204030204" pitchFamily="34" charset="0"/>
                        </a:rPr>
                        <a:t>LayoutLMv2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Encoder</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Text, Layout, Visual</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600" b="0" i="0" u="none" strike="noStrike" dirty="0">
                          <a:solidFill>
                            <a:srgbClr val="000000"/>
                          </a:solidFill>
                          <a:effectLst/>
                          <a:latin typeface="Calibri" panose="020F0502020204030204" pitchFamily="34" charset="0"/>
                        </a:rPr>
                        <a:t>Enhanced LayoutLM(early fusion), refined multimodal document processing capabilities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6622484"/>
                  </a:ext>
                </a:extLst>
              </a:tr>
              <a:tr h="826681">
                <a:tc>
                  <a:txBody>
                    <a:bodyPr/>
                    <a:lstStyle/>
                    <a:p>
                      <a:pPr algn="ctr" fontAlgn="ctr"/>
                      <a:r>
                        <a:rPr lang="en-IN" sz="1600" b="0" i="0" u="none" strike="noStrike">
                          <a:solidFill>
                            <a:srgbClr val="000000"/>
                          </a:solidFill>
                          <a:effectLst/>
                          <a:latin typeface="Calibri" panose="020F0502020204030204" pitchFamily="34" charset="0"/>
                        </a:rPr>
                        <a:t>TILT</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Encoder-Decoder</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Text, Layout, Visual</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600" b="0" i="0" u="none" strike="noStrike">
                          <a:solidFill>
                            <a:srgbClr val="000000"/>
                          </a:solidFill>
                          <a:effectLst/>
                          <a:latin typeface="Calibri" panose="020F0502020204030204" pitchFamily="34" charset="0"/>
                        </a:rPr>
                        <a:t>Transformer encode-decode, layout and visual information handling for translation or summarization</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9537696"/>
                  </a:ext>
                </a:extLst>
              </a:tr>
              <a:tr h="551121">
                <a:tc>
                  <a:txBody>
                    <a:bodyPr/>
                    <a:lstStyle/>
                    <a:p>
                      <a:pPr algn="ctr" fontAlgn="ctr"/>
                      <a:r>
                        <a:rPr lang="en-IN" sz="1600" b="0" i="0" u="none" strike="noStrike">
                          <a:solidFill>
                            <a:srgbClr val="000000"/>
                          </a:solidFill>
                          <a:effectLst/>
                          <a:latin typeface="Calibri" panose="020F0502020204030204" pitchFamily="34" charset="0"/>
                        </a:rPr>
                        <a:t>BROS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Encoder</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Text, Layout</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600" b="0" i="0" u="none" strike="noStrike">
                          <a:solidFill>
                            <a:srgbClr val="000000"/>
                          </a:solidFill>
                          <a:effectLst/>
                          <a:latin typeface="Calibri" panose="020F0502020204030204" pitchFamily="34" charset="0"/>
                        </a:rPr>
                        <a:t>Sentence representation with layout awareness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57981"/>
                  </a:ext>
                </a:extLst>
              </a:tr>
              <a:tr h="826681">
                <a:tc>
                  <a:txBody>
                    <a:bodyPr/>
                    <a:lstStyle/>
                    <a:p>
                      <a:pPr algn="ctr" fontAlgn="ctr"/>
                      <a:r>
                        <a:rPr lang="en-IN" sz="1600" b="0" i="0" u="none" strike="noStrike">
                          <a:solidFill>
                            <a:srgbClr val="000000"/>
                          </a:solidFill>
                          <a:effectLst/>
                          <a:latin typeface="Calibri" panose="020F0502020204030204" pitchFamily="34" charset="0"/>
                        </a:rPr>
                        <a:t>LayoutT5, LayoutBART</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Encoder-Decoder</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Text, Layout, Visual</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600" b="0" i="0" u="none" strike="noStrike">
                          <a:solidFill>
                            <a:srgbClr val="000000"/>
                          </a:solidFill>
                          <a:effectLst/>
                          <a:latin typeface="Calibri" panose="020F0502020204030204" pitchFamily="34" charset="0"/>
                        </a:rPr>
                        <a:t>Adaptation of T5 and BART for document understanding with text, layout, and visual features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141881"/>
                  </a:ext>
                </a:extLst>
              </a:tr>
              <a:tr h="826681">
                <a:tc>
                  <a:txBody>
                    <a:bodyPr/>
                    <a:lstStyle/>
                    <a:p>
                      <a:pPr algn="ctr" fontAlgn="ctr"/>
                      <a:r>
                        <a:rPr lang="en-IN" sz="1600" b="0" i="0" u="none" strike="noStrike">
                          <a:solidFill>
                            <a:srgbClr val="000000"/>
                          </a:solidFill>
                          <a:effectLst/>
                          <a:latin typeface="Calibri" panose="020F0502020204030204" pitchFamily="34" charset="0"/>
                        </a:rPr>
                        <a:t>DocFormer</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Encoder</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Calibri" panose="020F0502020204030204" pitchFamily="34" charset="0"/>
                        </a:rPr>
                        <a:t>Text, Layout, Visual</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dirty="0">
                          <a:solidFill>
                            <a:srgbClr val="000000"/>
                          </a:solidFill>
                          <a:effectLst/>
                          <a:latin typeface="Calibri" panose="020F0502020204030204" pitchFamily="34" charset="0"/>
                        </a:rPr>
                        <a:t>Transformer-based, processes text, layout, and visual elements for document interpretation</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7216266"/>
                  </a:ext>
                </a:extLst>
              </a:tr>
            </a:tbl>
          </a:graphicData>
        </a:graphic>
      </p:graphicFrame>
      <p:sp>
        <p:nvSpPr>
          <p:cNvPr id="5" name="Title 1">
            <a:extLst>
              <a:ext uri="{FF2B5EF4-FFF2-40B4-BE49-F238E27FC236}">
                <a16:creationId xmlns:a16="http://schemas.microsoft.com/office/drawing/2014/main" id="{F54A68F2-8D9B-ACEE-7331-84588D39918F}"/>
              </a:ext>
            </a:extLst>
          </p:cNvPr>
          <p:cNvSpPr>
            <a:spLocks noGrp="1"/>
          </p:cNvSpPr>
          <p:nvPr>
            <p:ph type="title"/>
          </p:nvPr>
        </p:nvSpPr>
        <p:spPr>
          <a:xfrm>
            <a:off x="501316" y="143744"/>
            <a:ext cx="10515600" cy="747683"/>
          </a:xfrm>
        </p:spPr>
        <p:txBody>
          <a:bodyPr/>
          <a:lstStyle/>
          <a:p>
            <a:r>
              <a:rPr lang="en-IN" dirty="0"/>
              <a:t>Literature Review</a:t>
            </a:r>
          </a:p>
        </p:txBody>
      </p:sp>
    </p:spTree>
    <p:extLst>
      <p:ext uri="{BB962C8B-B14F-4D97-AF65-F5344CB8AC3E}">
        <p14:creationId xmlns:p14="http://schemas.microsoft.com/office/powerpoint/2010/main" val="3073768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F1A33-B4D6-D5DC-E3C0-DEA0B661B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C59B5-3345-FFFA-620E-5AAC287F7AB5}"/>
              </a:ext>
            </a:extLst>
          </p:cNvPr>
          <p:cNvSpPr>
            <a:spLocks noGrp="1"/>
          </p:cNvSpPr>
          <p:nvPr>
            <p:ph type="title"/>
          </p:nvPr>
        </p:nvSpPr>
        <p:spPr>
          <a:xfrm>
            <a:off x="184161" y="229613"/>
            <a:ext cx="10515600" cy="429821"/>
          </a:xfrm>
        </p:spPr>
        <p:txBody>
          <a:bodyPr>
            <a:normAutofit fontScale="90000"/>
          </a:bodyPr>
          <a:lstStyle/>
          <a:p>
            <a:r>
              <a:rPr lang="en-IN" sz="3200" dirty="0"/>
              <a:t>Exploratory Data Analysis – FUNSD Dataset</a:t>
            </a:r>
          </a:p>
        </p:txBody>
      </p:sp>
      <p:pic>
        <p:nvPicPr>
          <p:cNvPr id="5" name="Picture 4">
            <a:extLst>
              <a:ext uri="{FF2B5EF4-FFF2-40B4-BE49-F238E27FC236}">
                <a16:creationId xmlns:a16="http://schemas.microsoft.com/office/drawing/2014/main" id="{47D0FE29-4BC2-F8A1-6ED2-D9CE7E096865}"/>
              </a:ext>
            </a:extLst>
          </p:cNvPr>
          <p:cNvPicPr>
            <a:picLocks noChangeAspect="1"/>
          </p:cNvPicPr>
          <p:nvPr/>
        </p:nvPicPr>
        <p:blipFill>
          <a:blip r:embed="rId2"/>
          <a:stretch>
            <a:fillRect/>
          </a:stretch>
        </p:blipFill>
        <p:spPr>
          <a:xfrm>
            <a:off x="5683778" y="922552"/>
            <a:ext cx="6324060" cy="1792930"/>
          </a:xfrm>
          <a:prstGeom prst="rect">
            <a:avLst/>
          </a:prstGeom>
        </p:spPr>
      </p:pic>
      <p:pic>
        <p:nvPicPr>
          <p:cNvPr id="7" name="Picture 6">
            <a:extLst>
              <a:ext uri="{FF2B5EF4-FFF2-40B4-BE49-F238E27FC236}">
                <a16:creationId xmlns:a16="http://schemas.microsoft.com/office/drawing/2014/main" id="{A8E037E6-09BA-30FF-9282-AE8ED48C9A8F}"/>
              </a:ext>
            </a:extLst>
          </p:cNvPr>
          <p:cNvPicPr>
            <a:picLocks noChangeAspect="1"/>
          </p:cNvPicPr>
          <p:nvPr/>
        </p:nvPicPr>
        <p:blipFill>
          <a:blip r:embed="rId3"/>
          <a:stretch>
            <a:fillRect/>
          </a:stretch>
        </p:blipFill>
        <p:spPr>
          <a:xfrm>
            <a:off x="5683778" y="2796390"/>
            <a:ext cx="6324060" cy="1930613"/>
          </a:xfrm>
          <a:prstGeom prst="rect">
            <a:avLst/>
          </a:prstGeom>
        </p:spPr>
      </p:pic>
      <p:pic>
        <p:nvPicPr>
          <p:cNvPr id="9" name="Picture 8">
            <a:extLst>
              <a:ext uri="{FF2B5EF4-FFF2-40B4-BE49-F238E27FC236}">
                <a16:creationId xmlns:a16="http://schemas.microsoft.com/office/drawing/2014/main" id="{EE634236-7B94-07C3-EF6C-EE4891179AE8}"/>
              </a:ext>
            </a:extLst>
          </p:cNvPr>
          <p:cNvPicPr>
            <a:picLocks noChangeAspect="1"/>
          </p:cNvPicPr>
          <p:nvPr/>
        </p:nvPicPr>
        <p:blipFill>
          <a:blip r:embed="rId4"/>
          <a:stretch>
            <a:fillRect/>
          </a:stretch>
        </p:blipFill>
        <p:spPr>
          <a:xfrm>
            <a:off x="5683778" y="4807911"/>
            <a:ext cx="6324061" cy="1946258"/>
          </a:xfrm>
          <a:prstGeom prst="rect">
            <a:avLst/>
          </a:prstGeom>
        </p:spPr>
      </p:pic>
      <p:graphicFrame>
        <p:nvGraphicFramePr>
          <p:cNvPr id="12" name="Table 11">
            <a:extLst>
              <a:ext uri="{FF2B5EF4-FFF2-40B4-BE49-F238E27FC236}">
                <a16:creationId xmlns:a16="http://schemas.microsoft.com/office/drawing/2014/main" id="{B50837F9-08A9-592F-3A2C-974F2DCD01E8}"/>
              </a:ext>
            </a:extLst>
          </p:cNvPr>
          <p:cNvGraphicFramePr>
            <a:graphicFrameLocks noGrp="1"/>
          </p:cNvGraphicFramePr>
          <p:nvPr>
            <p:extLst>
              <p:ext uri="{D42A27DB-BD31-4B8C-83A1-F6EECF244321}">
                <p14:modId xmlns:p14="http://schemas.microsoft.com/office/powerpoint/2010/main" val="4055910174"/>
              </p:ext>
            </p:extLst>
          </p:nvPr>
        </p:nvGraphicFramePr>
        <p:xfrm>
          <a:off x="314864" y="814452"/>
          <a:ext cx="4419600" cy="595630"/>
        </p:xfrm>
        <a:graphic>
          <a:graphicData uri="http://schemas.openxmlformats.org/drawingml/2006/table">
            <a:tbl>
              <a:tblPr/>
              <a:tblGrid>
                <a:gridCol w="635000">
                  <a:extLst>
                    <a:ext uri="{9D8B030D-6E8A-4147-A177-3AD203B41FA5}">
                      <a16:colId xmlns:a16="http://schemas.microsoft.com/office/drawing/2014/main" val="2948825159"/>
                    </a:ext>
                  </a:extLst>
                </a:gridCol>
                <a:gridCol w="876300">
                  <a:extLst>
                    <a:ext uri="{9D8B030D-6E8A-4147-A177-3AD203B41FA5}">
                      <a16:colId xmlns:a16="http://schemas.microsoft.com/office/drawing/2014/main" val="500924760"/>
                    </a:ext>
                  </a:extLst>
                </a:gridCol>
                <a:gridCol w="889000">
                  <a:extLst>
                    <a:ext uri="{9D8B030D-6E8A-4147-A177-3AD203B41FA5}">
                      <a16:colId xmlns:a16="http://schemas.microsoft.com/office/drawing/2014/main" val="905711079"/>
                    </a:ext>
                  </a:extLst>
                </a:gridCol>
                <a:gridCol w="952500">
                  <a:extLst>
                    <a:ext uri="{9D8B030D-6E8A-4147-A177-3AD203B41FA5}">
                      <a16:colId xmlns:a16="http://schemas.microsoft.com/office/drawing/2014/main" val="3371141260"/>
                    </a:ext>
                  </a:extLst>
                </a:gridCol>
                <a:gridCol w="1066800">
                  <a:extLst>
                    <a:ext uri="{9D8B030D-6E8A-4147-A177-3AD203B41FA5}">
                      <a16:colId xmlns:a16="http://schemas.microsoft.com/office/drawing/2014/main" val="3753242547"/>
                    </a:ext>
                  </a:extLst>
                </a:gridCol>
              </a:tblGrid>
              <a:tr h="195580">
                <a:tc>
                  <a:txBody>
                    <a:bodyPr/>
                    <a:lstStyle/>
                    <a:p>
                      <a:pPr algn="ctr" fontAlgn="ctr"/>
                      <a:r>
                        <a:rPr lang="en-IN" sz="1200" b="1" i="0" u="none" strike="noStrike">
                          <a:solidFill>
                            <a:srgbClr val="000000"/>
                          </a:solidFill>
                          <a:effectLst/>
                          <a:latin typeface="Times New Roman" panose="02020603050405020304" pitchFamily="18" charset="0"/>
                        </a:rPr>
                        <a:t>Subset</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No of Forms</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No of Words</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No of Entities</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No of Relations</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9465345"/>
                  </a:ext>
                </a:extLst>
              </a:tr>
              <a:tr h="200025">
                <a:tc>
                  <a:txBody>
                    <a:bodyPr/>
                    <a:lstStyle/>
                    <a:p>
                      <a:pPr algn="ctr" fontAlgn="ctr"/>
                      <a:r>
                        <a:rPr lang="en-IN" sz="1200" b="1" i="0" u="none" strike="noStrike">
                          <a:solidFill>
                            <a:srgbClr val="000000"/>
                          </a:solidFill>
                          <a:effectLst/>
                          <a:latin typeface="Times New Roman" panose="02020603050405020304" pitchFamily="18" charset="0"/>
                        </a:rPr>
                        <a:t>Training</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149</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22512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7411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4236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9083379"/>
                  </a:ext>
                </a:extLst>
              </a:tr>
              <a:tr h="200025">
                <a:tc>
                  <a:txBody>
                    <a:bodyPr/>
                    <a:lstStyle/>
                    <a:p>
                      <a:pPr algn="ctr" fontAlgn="ctr"/>
                      <a:r>
                        <a:rPr lang="en-IN" sz="1200" b="1" i="0" u="none" strike="noStrike">
                          <a:solidFill>
                            <a:srgbClr val="000000"/>
                          </a:solidFill>
                          <a:effectLst/>
                          <a:latin typeface="Times New Roman" panose="02020603050405020304" pitchFamily="18" charset="0"/>
                        </a:rPr>
                        <a:t>Testing</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50</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8973</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2332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Times New Roman" panose="02020603050405020304" pitchFamily="18" charset="0"/>
                        </a:rPr>
                        <a:t>1076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9943217"/>
                  </a:ext>
                </a:extLst>
              </a:tr>
            </a:tbl>
          </a:graphicData>
        </a:graphic>
      </p:graphicFrame>
      <p:sp>
        <p:nvSpPr>
          <p:cNvPr id="13" name="TextBox 12">
            <a:extLst>
              <a:ext uri="{FF2B5EF4-FFF2-40B4-BE49-F238E27FC236}">
                <a16:creationId xmlns:a16="http://schemas.microsoft.com/office/drawing/2014/main" id="{BB2E6CC4-0CDA-66A7-3CB3-4CD5371F68AF}"/>
              </a:ext>
            </a:extLst>
          </p:cNvPr>
          <p:cNvSpPr txBox="1"/>
          <p:nvPr/>
        </p:nvSpPr>
        <p:spPr>
          <a:xfrm>
            <a:off x="184162" y="2302614"/>
            <a:ext cx="5499616" cy="1384995"/>
          </a:xfrm>
          <a:prstGeom prst="rect">
            <a:avLst/>
          </a:prstGeom>
          <a:noFill/>
        </p:spPr>
        <p:txBody>
          <a:bodyPr wrap="square" rtlCol="0">
            <a:spAutoFit/>
          </a:bodyPr>
          <a:lstStyle/>
          <a:p>
            <a:pPr marL="285750" indent="-285750">
              <a:buFont typeface="Arial" panose="020B0604020202020204" pitchFamily="34" charset="0"/>
              <a:buChar char="•"/>
            </a:pPr>
            <a:r>
              <a:rPr lang="en-IN" sz="1400" dirty="0"/>
              <a:t>199 Document images with diverse formats</a:t>
            </a:r>
          </a:p>
          <a:p>
            <a:pPr marL="285750" indent="-285750">
              <a:buFont typeface="Arial" panose="020B0604020202020204" pitchFamily="34" charset="0"/>
              <a:buChar char="•"/>
            </a:pPr>
            <a:r>
              <a:rPr lang="en-IN" sz="1400" dirty="0"/>
              <a:t>100 dpi resolution</a:t>
            </a:r>
          </a:p>
          <a:p>
            <a:pPr marL="285750" indent="-285750">
              <a:buFont typeface="Arial" panose="020B0604020202020204" pitchFamily="34" charset="0"/>
              <a:buChar char="•"/>
            </a:pPr>
            <a:r>
              <a:rPr lang="en-IN" sz="1400" dirty="0"/>
              <a:t>Noisy due to repeated scanning and printing</a:t>
            </a:r>
          </a:p>
          <a:p>
            <a:pPr marL="285750" indent="-285750">
              <a:buFont typeface="Arial" panose="020B0604020202020204" pitchFamily="34" charset="0"/>
              <a:buChar char="•"/>
            </a:pPr>
            <a:r>
              <a:rPr lang="en-IN" sz="1400" dirty="0"/>
              <a:t>7411 Entities can be used for training on Entity Labelling Task</a:t>
            </a:r>
          </a:p>
          <a:p>
            <a:pPr marL="285750" indent="-285750">
              <a:buFont typeface="Arial" panose="020B0604020202020204" pitchFamily="34" charset="0"/>
              <a:buChar char="•"/>
            </a:pPr>
            <a:r>
              <a:rPr lang="en-IN" sz="1400" dirty="0"/>
              <a:t>4236 Relations can be used for training on Entity Linking Task</a:t>
            </a:r>
          </a:p>
          <a:p>
            <a:pPr marL="285750" indent="-285750">
              <a:buFont typeface="Arial" panose="020B0604020202020204" pitchFamily="34" charset="0"/>
              <a:buChar char="•"/>
            </a:pPr>
            <a:r>
              <a:rPr lang="en-IN" sz="1400" dirty="0"/>
              <a:t>Adequate for Fine-tuning a Pre-trained a Large Language Model </a:t>
            </a:r>
          </a:p>
        </p:txBody>
      </p:sp>
      <p:pic>
        <p:nvPicPr>
          <p:cNvPr id="15" name="Picture 14">
            <a:extLst>
              <a:ext uri="{FF2B5EF4-FFF2-40B4-BE49-F238E27FC236}">
                <a16:creationId xmlns:a16="http://schemas.microsoft.com/office/drawing/2014/main" id="{F08CCEA4-6755-DD5F-232E-57D3EC4BF76E}"/>
              </a:ext>
            </a:extLst>
          </p:cNvPr>
          <p:cNvPicPr>
            <a:picLocks noChangeAspect="1"/>
          </p:cNvPicPr>
          <p:nvPr/>
        </p:nvPicPr>
        <p:blipFill>
          <a:blip r:embed="rId5"/>
          <a:stretch>
            <a:fillRect/>
          </a:stretch>
        </p:blipFill>
        <p:spPr>
          <a:xfrm>
            <a:off x="3692106" y="3722162"/>
            <a:ext cx="1922661" cy="2538231"/>
          </a:xfrm>
          <a:prstGeom prst="rect">
            <a:avLst/>
          </a:prstGeom>
        </p:spPr>
      </p:pic>
      <p:graphicFrame>
        <p:nvGraphicFramePr>
          <p:cNvPr id="17" name="Table 16">
            <a:extLst>
              <a:ext uri="{FF2B5EF4-FFF2-40B4-BE49-F238E27FC236}">
                <a16:creationId xmlns:a16="http://schemas.microsoft.com/office/drawing/2014/main" id="{DFA7A096-127A-71D3-A3A3-EDDD706DE63D}"/>
              </a:ext>
            </a:extLst>
          </p:cNvPr>
          <p:cNvGraphicFramePr>
            <a:graphicFrameLocks noGrp="1"/>
          </p:cNvGraphicFramePr>
          <p:nvPr>
            <p:extLst>
              <p:ext uri="{D42A27DB-BD31-4B8C-83A1-F6EECF244321}">
                <p14:modId xmlns:p14="http://schemas.microsoft.com/office/powerpoint/2010/main" val="1364831844"/>
              </p:ext>
            </p:extLst>
          </p:nvPr>
        </p:nvGraphicFramePr>
        <p:xfrm>
          <a:off x="314864" y="1626076"/>
          <a:ext cx="3886200" cy="595630"/>
        </p:xfrm>
        <a:graphic>
          <a:graphicData uri="http://schemas.openxmlformats.org/drawingml/2006/table">
            <a:tbl>
              <a:tblPr/>
              <a:tblGrid>
                <a:gridCol w="647700">
                  <a:extLst>
                    <a:ext uri="{9D8B030D-6E8A-4147-A177-3AD203B41FA5}">
                      <a16:colId xmlns:a16="http://schemas.microsoft.com/office/drawing/2014/main" val="1985525344"/>
                    </a:ext>
                  </a:extLst>
                </a:gridCol>
                <a:gridCol w="647700">
                  <a:extLst>
                    <a:ext uri="{9D8B030D-6E8A-4147-A177-3AD203B41FA5}">
                      <a16:colId xmlns:a16="http://schemas.microsoft.com/office/drawing/2014/main" val="2239462041"/>
                    </a:ext>
                  </a:extLst>
                </a:gridCol>
                <a:gridCol w="647700">
                  <a:extLst>
                    <a:ext uri="{9D8B030D-6E8A-4147-A177-3AD203B41FA5}">
                      <a16:colId xmlns:a16="http://schemas.microsoft.com/office/drawing/2014/main" val="3705099272"/>
                    </a:ext>
                  </a:extLst>
                </a:gridCol>
                <a:gridCol w="647700">
                  <a:extLst>
                    <a:ext uri="{9D8B030D-6E8A-4147-A177-3AD203B41FA5}">
                      <a16:colId xmlns:a16="http://schemas.microsoft.com/office/drawing/2014/main" val="3428401178"/>
                    </a:ext>
                  </a:extLst>
                </a:gridCol>
                <a:gridCol w="647700">
                  <a:extLst>
                    <a:ext uri="{9D8B030D-6E8A-4147-A177-3AD203B41FA5}">
                      <a16:colId xmlns:a16="http://schemas.microsoft.com/office/drawing/2014/main" val="1114961692"/>
                    </a:ext>
                  </a:extLst>
                </a:gridCol>
                <a:gridCol w="647700">
                  <a:extLst>
                    <a:ext uri="{9D8B030D-6E8A-4147-A177-3AD203B41FA5}">
                      <a16:colId xmlns:a16="http://schemas.microsoft.com/office/drawing/2014/main" val="3368528274"/>
                    </a:ext>
                  </a:extLst>
                </a:gridCol>
              </a:tblGrid>
              <a:tr h="195580">
                <a:tc>
                  <a:txBody>
                    <a:bodyPr/>
                    <a:lstStyle/>
                    <a:p>
                      <a:pPr algn="ctr" fontAlgn="ctr"/>
                      <a:r>
                        <a:rPr lang="en-IN" sz="1200" b="1" i="0" u="none" strike="noStrike">
                          <a:solidFill>
                            <a:srgbClr val="000000"/>
                          </a:solidFill>
                          <a:effectLst/>
                          <a:latin typeface="Times New Roman" panose="02020603050405020304" pitchFamily="18" charset="0"/>
                        </a:rPr>
                        <a:t>Subset</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Header</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Question</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Answer</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Other</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Times New Roman" panose="02020603050405020304" pitchFamily="18" charset="0"/>
                        </a:rPr>
                        <a:t>Total</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1475451"/>
                  </a:ext>
                </a:extLst>
              </a:tr>
              <a:tr h="200025">
                <a:tc>
                  <a:txBody>
                    <a:bodyPr/>
                    <a:lstStyle/>
                    <a:p>
                      <a:pPr algn="ctr" fontAlgn="ctr"/>
                      <a:r>
                        <a:rPr lang="en-IN" sz="1200" b="1" i="0" u="none" strike="noStrike">
                          <a:solidFill>
                            <a:srgbClr val="000000"/>
                          </a:solidFill>
                          <a:effectLst/>
                          <a:latin typeface="Times New Roman" panose="02020603050405020304" pitchFamily="18" charset="0"/>
                        </a:rPr>
                        <a:t>Training</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441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3266</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2802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902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7411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4009294"/>
                  </a:ext>
                </a:extLst>
              </a:tr>
              <a:tr h="200025">
                <a:tc>
                  <a:txBody>
                    <a:bodyPr/>
                    <a:lstStyle/>
                    <a:p>
                      <a:pPr algn="ctr" fontAlgn="ctr"/>
                      <a:r>
                        <a:rPr lang="en-IN" sz="1200" b="1" i="0" u="none" strike="noStrike">
                          <a:solidFill>
                            <a:srgbClr val="000000"/>
                          </a:solidFill>
                          <a:effectLst/>
                          <a:latin typeface="Times New Roman" panose="02020603050405020304" pitchFamily="18" charset="0"/>
                        </a:rPr>
                        <a:t>Testing</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122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Times New Roman" panose="02020603050405020304" pitchFamily="18" charset="0"/>
                        </a:rPr>
                        <a:t>1077</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821</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Times New Roman" panose="02020603050405020304" pitchFamily="18" charset="0"/>
                        </a:rPr>
                        <a:t>312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Times New Roman" panose="02020603050405020304" pitchFamily="18" charset="0"/>
                        </a:rPr>
                        <a:t>2332</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6238797"/>
                  </a:ext>
                </a:extLst>
              </a:tr>
            </a:tbl>
          </a:graphicData>
        </a:graphic>
      </p:graphicFrame>
      <p:pic>
        <p:nvPicPr>
          <p:cNvPr id="21" name="Picture 20">
            <a:extLst>
              <a:ext uri="{FF2B5EF4-FFF2-40B4-BE49-F238E27FC236}">
                <a16:creationId xmlns:a16="http://schemas.microsoft.com/office/drawing/2014/main" id="{F4C78384-6238-8FE2-7A2E-38FFC980F177}"/>
              </a:ext>
            </a:extLst>
          </p:cNvPr>
          <p:cNvPicPr>
            <a:picLocks noChangeAspect="1"/>
          </p:cNvPicPr>
          <p:nvPr/>
        </p:nvPicPr>
        <p:blipFill rotWithShape="1">
          <a:blip r:embed="rId6"/>
          <a:srcRect t="1617"/>
          <a:stretch/>
        </p:blipFill>
        <p:spPr>
          <a:xfrm>
            <a:off x="184161" y="3778574"/>
            <a:ext cx="3044844" cy="2715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5" name="Straight Arrow Connector 24">
            <a:extLst>
              <a:ext uri="{FF2B5EF4-FFF2-40B4-BE49-F238E27FC236}">
                <a16:creationId xmlns:a16="http://schemas.microsoft.com/office/drawing/2014/main" id="{ECDD4816-C9BE-7660-3BE3-8B24C98F3DEA}"/>
              </a:ext>
            </a:extLst>
          </p:cNvPr>
          <p:cNvCxnSpPr>
            <a:cxnSpLocks/>
            <a:stCxn id="27" idx="1"/>
          </p:cNvCxnSpPr>
          <p:nvPr/>
        </p:nvCxnSpPr>
        <p:spPr>
          <a:xfrm flipH="1">
            <a:off x="3229005" y="4905911"/>
            <a:ext cx="5186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B0C8E74-1EC6-950A-7456-B2A8E269D109}"/>
              </a:ext>
            </a:extLst>
          </p:cNvPr>
          <p:cNvSpPr/>
          <p:nvPr/>
        </p:nvSpPr>
        <p:spPr>
          <a:xfrm>
            <a:off x="3747663" y="4579898"/>
            <a:ext cx="720820" cy="65202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292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1145</TotalTime>
  <Words>1754</Words>
  <Application>Microsoft Office PowerPoint</Application>
  <PresentationFormat>Widescreen</PresentationFormat>
  <Paragraphs>294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Form Understanding using supervised fine tuning machine learning algorithm on a pretrained large language and vision model</vt:lpstr>
      <vt:lpstr>Pre-trained Large Language Model (LLM)</vt:lpstr>
      <vt:lpstr>Pre-trained LLM for Document Understanding</vt:lpstr>
      <vt:lpstr>Fine-tuning Pre-trained LLM for Form Understanding</vt:lpstr>
      <vt:lpstr>Aim and Objectives</vt:lpstr>
      <vt:lpstr>Challenge : How best to incorporate spatial and layout information</vt:lpstr>
      <vt:lpstr>           Text            |             Layout              |           Image</vt:lpstr>
      <vt:lpstr>Literature Review</vt:lpstr>
      <vt:lpstr>Exploratory Data Analysis – FUNSD Dataset</vt:lpstr>
      <vt:lpstr>Methodology</vt:lpstr>
      <vt:lpstr>Results and Discussion – Inference from Pre-trained Model</vt:lpstr>
      <vt:lpstr>Results and Discussion – Inference from Fine-tuned Model</vt:lpstr>
      <vt:lpstr>Hyperparameter Tuning</vt:lpstr>
      <vt:lpstr>Hyperparameter Tuning</vt:lpstr>
      <vt:lpstr>Conclusion</vt:lpstr>
      <vt:lpstr>Future 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AI</dc:title>
  <dc:creator>Arpit Agrawal</dc:creator>
  <cp:lastModifiedBy>Arpit Agrawal</cp:lastModifiedBy>
  <cp:revision>15</cp:revision>
  <dcterms:created xsi:type="dcterms:W3CDTF">2024-03-09T08:07:14Z</dcterms:created>
  <dcterms:modified xsi:type="dcterms:W3CDTF">2024-04-17T15:48:44Z</dcterms:modified>
</cp:coreProperties>
</file>